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0058400" cx="7772400"/>
  <p:notesSz cx="6858000" cy="9144000"/>
  <p:embeddedFontLst>
    <p:embeddedFont>
      <p:font typeface="Liu Jian Mao Cao"/>
      <p:regular r:id="rId14"/>
    </p:embeddedFont>
    <p:embeddedFont>
      <p:font typeface="Julius Sans One"/>
      <p:regular r:id="rId15"/>
    </p:embeddedFont>
    <p:embeddedFont>
      <p:font typeface="Chelsea Market"/>
      <p:regular r:id="rId16"/>
    </p:embeddedFont>
    <p:embeddedFont>
      <p:font typeface="Century Gothic"/>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JuliusSansOne-regular.fntdata"/><Relationship Id="rId14" Type="http://schemas.openxmlformats.org/officeDocument/2006/relationships/font" Target="fonts/LiuJianMaoCao-regular.fntdata"/><Relationship Id="rId17" Type="http://schemas.openxmlformats.org/officeDocument/2006/relationships/font" Target="fonts/CenturyGothic-regular.fntdata"/><Relationship Id="rId16" Type="http://schemas.openxmlformats.org/officeDocument/2006/relationships/font" Target="fonts/ChelseaMarket-regular.fntdata"/><Relationship Id="rId5" Type="http://schemas.openxmlformats.org/officeDocument/2006/relationships/notesMaster" Target="notesMasters/notesMaster1.xml"/><Relationship Id="rId19" Type="http://schemas.openxmlformats.org/officeDocument/2006/relationships/font" Target="fonts/CenturyGothic-italic.fntdata"/><Relationship Id="rId6" Type="http://schemas.openxmlformats.org/officeDocument/2006/relationships/slide" Target="slides/slide1.xml"/><Relationship Id="rId18" Type="http://schemas.openxmlformats.org/officeDocument/2006/relationships/font" Target="fonts/CenturyGothic-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8ac28a5013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8ac28a501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fe66a30cae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fe66a30c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8ac28a5013_0_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8ac28a501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fe66a30cae_0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fe66a30ca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fe66a30cae_0_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fe66a30ca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fe66a30cae_0_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fe66a30cae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fe66a30cae_0_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fe66a30cae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352050" y="301750"/>
            <a:ext cx="7141500" cy="13080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60000"/>
              </a:lnSpc>
              <a:spcBef>
                <a:spcPts val="0"/>
              </a:spcBef>
              <a:spcAft>
                <a:spcPts val="0"/>
              </a:spcAft>
              <a:buNone/>
            </a:pPr>
            <a:r>
              <a:rPr lang="en" sz="8000">
                <a:latin typeface="Century Gothic"/>
                <a:ea typeface="Century Gothic"/>
                <a:cs typeface="Century Gothic"/>
                <a:sym typeface="Century Gothic"/>
              </a:rPr>
              <a:t>ELA</a:t>
            </a:r>
            <a:r>
              <a:rPr lang="en" sz="8000">
                <a:latin typeface="Century Gothic"/>
                <a:ea typeface="Century Gothic"/>
                <a:cs typeface="Century Gothic"/>
                <a:sym typeface="Century Gothic"/>
              </a:rPr>
              <a:t> 6</a:t>
            </a:r>
            <a:r>
              <a:rPr lang="en" sz="10000">
                <a:latin typeface="Century Gothic"/>
                <a:ea typeface="Century Gothic"/>
                <a:cs typeface="Century Gothic"/>
                <a:sym typeface="Century Gothic"/>
              </a:rPr>
              <a:t> </a:t>
            </a:r>
            <a:r>
              <a:rPr lang="en" sz="2500">
                <a:latin typeface="Century Gothic"/>
                <a:ea typeface="Century Gothic"/>
                <a:cs typeface="Century Gothic"/>
                <a:sym typeface="Century Gothic"/>
              </a:rPr>
              <a:t>in Room 124</a:t>
            </a:r>
            <a:endParaRPr sz="2200">
              <a:latin typeface="Century Gothic"/>
              <a:ea typeface="Century Gothic"/>
              <a:cs typeface="Century Gothic"/>
              <a:sym typeface="Century Gothic"/>
            </a:endParaRPr>
          </a:p>
          <a:p>
            <a:pPr indent="0" lvl="0" marL="0" rtl="0" algn="ctr">
              <a:lnSpc>
                <a:spcPct val="60000"/>
              </a:lnSpc>
              <a:spcBef>
                <a:spcPts val="0"/>
              </a:spcBef>
              <a:spcAft>
                <a:spcPts val="0"/>
              </a:spcAft>
              <a:buNone/>
            </a:pPr>
            <a:r>
              <a:rPr lang="en" sz="2500">
                <a:latin typeface="Julius Sans One"/>
                <a:ea typeface="Julius Sans One"/>
                <a:cs typeface="Julius Sans One"/>
                <a:sym typeface="Julius Sans One"/>
              </a:rPr>
              <a:t>With Mrs. Ashley Aucar</a:t>
            </a:r>
            <a:r>
              <a:rPr lang="en" sz="3400">
                <a:latin typeface="Julius Sans One"/>
                <a:ea typeface="Julius Sans One"/>
                <a:cs typeface="Julius Sans One"/>
                <a:sym typeface="Julius Sans One"/>
              </a:rPr>
              <a:t> </a:t>
            </a:r>
            <a:endParaRPr sz="3400">
              <a:latin typeface="Julius Sans One"/>
              <a:ea typeface="Julius Sans One"/>
              <a:cs typeface="Julius Sans One"/>
              <a:sym typeface="Julius Sans One"/>
            </a:endParaRPr>
          </a:p>
        </p:txBody>
      </p:sp>
      <p:pic>
        <p:nvPicPr>
          <p:cNvPr id="55" name="Google Shape;55;p13"/>
          <p:cNvPicPr preferRelativeResize="0"/>
          <p:nvPr/>
        </p:nvPicPr>
        <p:blipFill rotWithShape="1">
          <a:blip r:embed="rId3">
            <a:alphaModFix/>
          </a:blip>
          <a:srcRect b="0" l="2856" r="0" t="0"/>
          <a:stretch/>
        </p:blipFill>
        <p:spPr>
          <a:xfrm>
            <a:off x="4953000" y="2279900"/>
            <a:ext cx="2540550" cy="4056899"/>
          </a:xfrm>
          <a:prstGeom prst="rect">
            <a:avLst/>
          </a:prstGeom>
          <a:noFill/>
          <a:ln>
            <a:noFill/>
          </a:ln>
        </p:spPr>
      </p:pic>
      <p:sp>
        <p:nvSpPr>
          <p:cNvPr id="56" name="Google Shape;56;p13"/>
          <p:cNvSpPr txBox="1"/>
          <p:nvPr/>
        </p:nvSpPr>
        <p:spPr>
          <a:xfrm>
            <a:off x="5180075" y="2933700"/>
            <a:ext cx="2045100" cy="301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latin typeface="Julius Sans One"/>
                <a:ea typeface="Julius Sans One"/>
                <a:cs typeface="Julius Sans One"/>
                <a:sym typeface="Julius Sans One"/>
              </a:rPr>
              <a:t>Contact Info:</a:t>
            </a:r>
            <a:endParaRPr sz="1900">
              <a:latin typeface="Julius Sans One"/>
              <a:ea typeface="Julius Sans One"/>
              <a:cs typeface="Julius Sans One"/>
              <a:sym typeface="Julius Sans One"/>
            </a:endParaRPr>
          </a:p>
          <a:p>
            <a:pPr indent="0" lvl="0" marL="0" rtl="0" algn="l">
              <a:spcBef>
                <a:spcPts val="0"/>
              </a:spcBef>
              <a:spcAft>
                <a:spcPts val="0"/>
              </a:spcAft>
              <a:buNone/>
            </a:pPr>
            <a:r>
              <a:rPr lang="en" sz="1600">
                <a:latin typeface="Century Gothic"/>
                <a:ea typeface="Century Gothic"/>
                <a:cs typeface="Century Gothic"/>
                <a:sym typeface="Century Gothic"/>
              </a:rPr>
              <a:t>Email is the best and quickest way to reach me. </a:t>
            </a:r>
            <a:endParaRPr sz="1600">
              <a:latin typeface="Century Gothic"/>
              <a:ea typeface="Century Gothic"/>
              <a:cs typeface="Century Gothic"/>
              <a:sym typeface="Century Gothic"/>
            </a:endParaRPr>
          </a:p>
          <a:p>
            <a:pPr indent="0" lvl="0" marL="0" rtl="0" algn="l">
              <a:spcBef>
                <a:spcPts val="0"/>
              </a:spcBef>
              <a:spcAft>
                <a:spcPts val="0"/>
              </a:spcAft>
              <a:buNone/>
            </a:pPr>
            <a:r>
              <a:t/>
            </a:r>
            <a:endParaRPr sz="600">
              <a:latin typeface="Century Gothic"/>
              <a:ea typeface="Century Gothic"/>
              <a:cs typeface="Century Gothic"/>
              <a:sym typeface="Century Gothic"/>
            </a:endParaRPr>
          </a:p>
          <a:p>
            <a:pPr indent="0" lvl="0" marL="0" rtl="0" algn="l">
              <a:spcBef>
                <a:spcPts val="0"/>
              </a:spcBef>
              <a:spcAft>
                <a:spcPts val="0"/>
              </a:spcAft>
              <a:buNone/>
            </a:pPr>
            <a:r>
              <a:t/>
            </a:r>
            <a:endParaRPr sz="600">
              <a:latin typeface="Century Gothic"/>
              <a:ea typeface="Century Gothic"/>
              <a:cs typeface="Century Gothic"/>
              <a:sym typeface="Century Gothic"/>
            </a:endParaRPr>
          </a:p>
          <a:p>
            <a:pPr indent="0" lvl="0" marL="0" rtl="0" algn="l">
              <a:spcBef>
                <a:spcPts val="0"/>
              </a:spcBef>
              <a:spcAft>
                <a:spcPts val="0"/>
              </a:spcAft>
              <a:buNone/>
            </a:pPr>
            <a:r>
              <a:rPr lang="en" sz="1600">
                <a:latin typeface="Century Gothic"/>
                <a:ea typeface="Century Gothic"/>
                <a:cs typeface="Century Gothic"/>
                <a:sym typeface="Century Gothic"/>
              </a:rPr>
              <a:t>Email: </a:t>
            </a:r>
            <a:endParaRPr sz="16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aaucar@peekskillschools.org</a:t>
            </a:r>
            <a:endParaRPr sz="1000">
              <a:latin typeface="Century Gothic"/>
              <a:ea typeface="Century Gothic"/>
              <a:cs typeface="Century Gothic"/>
              <a:sym typeface="Century Gothic"/>
            </a:endParaRPr>
          </a:p>
          <a:p>
            <a:pPr indent="0" lvl="0" marL="0" rtl="0" algn="l">
              <a:spcBef>
                <a:spcPts val="0"/>
              </a:spcBef>
              <a:spcAft>
                <a:spcPts val="0"/>
              </a:spcAft>
              <a:buNone/>
            </a:pPr>
            <a:r>
              <a:t/>
            </a:r>
            <a:endParaRPr sz="1600">
              <a:latin typeface="Century Gothic"/>
              <a:ea typeface="Century Gothic"/>
              <a:cs typeface="Century Gothic"/>
              <a:sym typeface="Century Gothic"/>
            </a:endParaRPr>
          </a:p>
          <a:p>
            <a:pPr indent="0" lvl="0" marL="0" rtl="0" algn="l">
              <a:spcBef>
                <a:spcPts val="0"/>
              </a:spcBef>
              <a:spcAft>
                <a:spcPts val="0"/>
              </a:spcAft>
              <a:buNone/>
            </a:pPr>
            <a:r>
              <a:rPr lang="en" sz="1600">
                <a:latin typeface="Century Gothic"/>
                <a:ea typeface="Century Gothic"/>
                <a:cs typeface="Century Gothic"/>
                <a:sym typeface="Century Gothic"/>
              </a:rPr>
              <a:t>Phone: 914-737-4542</a:t>
            </a:r>
            <a:endParaRPr sz="1600">
              <a:latin typeface="Century Gothic"/>
              <a:ea typeface="Century Gothic"/>
              <a:cs typeface="Century Gothic"/>
              <a:sym typeface="Century Gothic"/>
            </a:endParaRPr>
          </a:p>
          <a:p>
            <a:pPr indent="0" lvl="0" marL="0" rtl="0" algn="l">
              <a:spcBef>
                <a:spcPts val="0"/>
              </a:spcBef>
              <a:spcAft>
                <a:spcPts val="0"/>
              </a:spcAft>
              <a:buNone/>
            </a:pPr>
            <a:r>
              <a:rPr lang="en" sz="1600">
                <a:latin typeface="Century Gothic"/>
                <a:ea typeface="Century Gothic"/>
                <a:cs typeface="Century Gothic"/>
                <a:sym typeface="Century Gothic"/>
              </a:rPr>
              <a:t>e</a:t>
            </a:r>
            <a:r>
              <a:rPr lang="en" sz="1600">
                <a:latin typeface="Century Gothic"/>
                <a:ea typeface="Century Gothic"/>
                <a:cs typeface="Century Gothic"/>
                <a:sym typeface="Century Gothic"/>
              </a:rPr>
              <a:t>xt : 2124</a:t>
            </a:r>
            <a:endParaRPr sz="1600">
              <a:latin typeface="Century Gothic"/>
              <a:ea typeface="Century Gothic"/>
              <a:cs typeface="Century Gothic"/>
              <a:sym typeface="Century Gothic"/>
            </a:endParaRPr>
          </a:p>
        </p:txBody>
      </p:sp>
      <p:sp>
        <p:nvSpPr>
          <p:cNvPr id="57" name="Google Shape;57;p13"/>
          <p:cNvSpPr txBox="1"/>
          <p:nvPr/>
        </p:nvSpPr>
        <p:spPr>
          <a:xfrm>
            <a:off x="368800" y="1694450"/>
            <a:ext cx="4509600" cy="72024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Julius Sans One"/>
                <a:ea typeface="Julius Sans One"/>
                <a:cs typeface="Julius Sans One"/>
                <a:sym typeface="Julius Sans One"/>
              </a:rPr>
              <a:t>Year at a Glance</a:t>
            </a:r>
            <a:endParaRPr sz="2200">
              <a:latin typeface="Julius Sans One"/>
              <a:ea typeface="Julius Sans One"/>
              <a:cs typeface="Julius Sans One"/>
              <a:sym typeface="Julius Sans One"/>
            </a:endParaRPr>
          </a:p>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Hispanic Heritage</a:t>
            </a:r>
            <a:endParaRPr b="1">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Text: </a:t>
            </a:r>
            <a:r>
              <a:rPr i="1" lang="en" sz="1200">
                <a:solidFill>
                  <a:schemeClr val="dk1"/>
                </a:solidFill>
                <a:latin typeface="Century Gothic"/>
                <a:ea typeface="Century Gothic"/>
                <a:cs typeface="Century Gothic"/>
                <a:sym typeface="Century Gothic"/>
              </a:rPr>
              <a:t>Short Stories written by Hispanic authors</a:t>
            </a:r>
            <a:endParaRPr i="1"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Informational Texts from published news </a:t>
            </a:r>
            <a:r>
              <a:rPr lang="en" sz="1200">
                <a:solidFill>
                  <a:schemeClr val="dk1"/>
                </a:solidFill>
                <a:latin typeface="Century Gothic"/>
                <a:ea typeface="Century Gothic"/>
                <a:cs typeface="Century Gothic"/>
                <a:sym typeface="Century Gothic"/>
              </a:rPr>
              <a:t>sources</a:t>
            </a:r>
            <a:endParaRPr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Responses to Readings (RACCEE)</a:t>
            </a:r>
            <a:endParaRPr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u="sng">
                <a:solidFill>
                  <a:schemeClr val="dk1"/>
                </a:solidFill>
                <a:latin typeface="Century Gothic"/>
                <a:ea typeface="Century Gothic"/>
                <a:cs typeface="Century Gothic"/>
                <a:sym typeface="Century Gothic"/>
              </a:rPr>
              <a:t>Summer Reading Due Sept 16th</a:t>
            </a:r>
            <a:endParaRPr sz="1200" u="sng">
              <a:solidFill>
                <a:schemeClr val="dk1"/>
              </a:solidFill>
              <a:latin typeface="Century Gothic"/>
              <a:ea typeface="Century Gothic"/>
              <a:cs typeface="Century Gothic"/>
              <a:sym typeface="Century Gothic"/>
            </a:endParaRPr>
          </a:p>
          <a:p>
            <a:pPr indent="0" lvl="0" marL="914400" rtl="0" algn="l">
              <a:spcBef>
                <a:spcPts val="0"/>
              </a:spcBef>
              <a:spcAft>
                <a:spcPts val="0"/>
              </a:spcAft>
              <a:buNone/>
            </a:pPr>
            <a:r>
              <a:t/>
            </a:r>
            <a:endParaRPr sz="6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Bud, Not Buddy &amp; The Great Depression</a:t>
            </a:r>
            <a:endParaRPr b="1">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Text: </a:t>
            </a:r>
            <a:r>
              <a:rPr i="1" lang="en" sz="1200" u="sng">
                <a:solidFill>
                  <a:schemeClr val="dk1"/>
                </a:solidFill>
                <a:latin typeface="Century Gothic"/>
                <a:ea typeface="Century Gothic"/>
                <a:cs typeface="Century Gothic"/>
                <a:sym typeface="Century Gothic"/>
              </a:rPr>
              <a:t>Bud, Not Buddy</a:t>
            </a:r>
            <a:r>
              <a:rPr i="1" lang="en" sz="1200">
                <a:solidFill>
                  <a:schemeClr val="dk1"/>
                </a:solidFill>
                <a:latin typeface="Century Gothic"/>
                <a:ea typeface="Century Gothic"/>
                <a:cs typeface="Century Gothic"/>
                <a:sym typeface="Century Gothic"/>
              </a:rPr>
              <a:t> by </a:t>
            </a:r>
            <a:r>
              <a:rPr i="1" lang="en" sz="1100">
                <a:solidFill>
                  <a:schemeClr val="dk1"/>
                </a:solidFill>
                <a:latin typeface="Century Gothic"/>
                <a:ea typeface="Century Gothic"/>
                <a:cs typeface="Century Gothic"/>
                <a:sym typeface="Century Gothic"/>
              </a:rPr>
              <a:t>Christopher Paul Curtis</a:t>
            </a:r>
            <a:endParaRPr i="1" sz="11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Informational Texts from published news sources</a:t>
            </a:r>
            <a:endParaRPr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Responses to Readings (RACCEE)</a:t>
            </a:r>
            <a:endParaRPr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u="sng">
                <a:solidFill>
                  <a:schemeClr val="dk1"/>
                </a:solidFill>
                <a:latin typeface="Century Gothic"/>
                <a:ea typeface="Century Gothic"/>
                <a:cs typeface="Century Gothic"/>
                <a:sym typeface="Century Gothic"/>
              </a:rPr>
              <a:t>AWARD Book  Project #1 Due Oct 25th </a:t>
            </a:r>
            <a:endParaRPr b="1">
              <a:solidFill>
                <a:schemeClr val="dk1"/>
              </a:solidFill>
              <a:latin typeface="Century Gothic"/>
              <a:ea typeface="Century Gothic"/>
              <a:cs typeface="Century Gothic"/>
              <a:sym typeface="Century Gothic"/>
            </a:endParaRPr>
          </a:p>
          <a:p>
            <a:pPr indent="0" lvl="0" marL="914400" rtl="0" algn="l">
              <a:spcBef>
                <a:spcPts val="0"/>
              </a:spcBef>
              <a:spcAft>
                <a:spcPts val="0"/>
              </a:spcAft>
              <a:buNone/>
            </a:pPr>
            <a:r>
              <a:t/>
            </a:r>
            <a:endParaRPr sz="6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Human Struggles: The Holocaust </a:t>
            </a:r>
            <a:endParaRPr b="1">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Text: </a:t>
            </a:r>
            <a:r>
              <a:rPr i="1" lang="en" sz="1200" u="sng">
                <a:solidFill>
                  <a:schemeClr val="dk1"/>
                </a:solidFill>
                <a:latin typeface="Century Gothic"/>
                <a:ea typeface="Century Gothic"/>
                <a:cs typeface="Century Gothic"/>
                <a:sym typeface="Century Gothic"/>
              </a:rPr>
              <a:t>Daniel’s Story</a:t>
            </a:r>
            <a:r>
              <a:rPr i="1" lang="en" sz="1200">
                <a:solidFill>
                  <a:schemeClr val="dk1"/>
                </a:solidFill>
                <a:latin typeface="Century Gothic"/>
                <a:ea typeface="Century Gothic"/>
                <a:cs typeface="Century Gothic"/>
                <a:sym typeface="Century Gothic"/>
              </a:rPr>
              <a:t> by Carol Matas</a:t>
            </a:r>
            <a:endParaRPr i="1"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Informational Texts from published news sources</a:t>
            </a:r>
            <a:endParaRPr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Responses to Readings (RACCEE)</a:t>
            </a:r>
            <a:endParaRPr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u="sng">
                <a:solidFill>
                  <a:schemeClr val="dk1"/>
                </a:solidFill>
                <a:latin typeface="Century Gothic"/>
                <a:ea typeface="Century Gothic"/>
                <a:cs typeface="Century Gothic"/>
                <a:sym typeface="Century Gothic"/>
              </a:rPr>
              <a:t>AWARD Book  Project #2 Due Dec 13th</a:t>
            </a:r>
            <a:endParaRPr sz="1200" u="sng">
              <a:solidFill>
                <a:schemeClr val="dk1"/>
              </a:solidFill>
              <a:latin typeface="Century Gothic"/>
              <a:ea typeface="Century Gothic"/>
              <a:cs typeface="Century Gothic"/>
              <a:sym typeface="Century Gothic"/>
            </a:endParaRPr>
          </a:p>
          <a:p>
            <a:pPr indent="0" lvl="0" marL="914400" rtl="0" algn="l">
              <a:spcBef>
                <a:spcPts val="0"/>
              </a:spcBef>
              <a:spcAft>
                <a:spcPts val="0"/>
              </a:spcAft>
              <a:buNone/>
            </a:pPr>
            <a:r>
              <a:t/>
            </a:r>
            <a:endParaRPr sz="600" u="sng">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Greek Mythology: The Hero’s Journey</a:t>
            </a:r>
            <a:r>
              <a:rPr b="1" lang="en">
                <a:solidFill>
                  <a:schemeClr val="dk1"/>
                </a:solidFill>
                <a:latin typeface="Century Gothic"/>
                <a:ea typeface="Century Gothic"/>
                <a:cs typeface="Century Gothic"/>
                <a:sym typeface="Century Gothic"/>
              </a:rPr>
              <a:t> </a:t>
            </a:r>
            <a:endParaRPr b="1">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Texts: </a:t>
            </a:r>
            <a:r>
              <a:rPr i="1" lang="en" sz="1200" u="sng">
                <a:solidFill>
                  <a:schemeClr val="dk1"/>
                </a:solidFill>
                <a:latin typeface="Century Gothic"/>
                <a:ea typeface="Century Gothic"/>
                <a:cs typeface="Century Gothic"/>
                <a:sym typeface="Century Gothic"/>
              </a:rPr>
              <a:t>Percy Jackson and the Lightning Thief</a:t>
            </a:r>
            <a:r>
              <a:rPr i="1" lang="en" sz="1200">
                <a:solidFill>
                  <a:schemeClr val="dk1"/>
                </a:solidFill>
                <a:latin typeface="Century Gothic"/>
                <a:ea typeface="Century Gothic"/>
                <a:cs typeface="Century Gothic"/>
                <a:sym typeface="Century Gothic"/>
              </a:rPr>
              <a:t> and </a:t>
            </a:r>
            <a:r>
              <a:rPr i="1" lang="en" sz="1200" u="sng">
                <a:solidFill>
                  <a:schemeClr val="dk1"/>
                </a:solidFill>
                <a:latin typeface="Century Gothic"/>
                <a:ea typeface="Century Gothic"/>
                <a:cs typeface="Century Gothic"/>
                <a:sym typeface="Century Gothic"/>
              </a:rPr>
              <a:t>The Graphic Novel</a:t>
            </a:r>
            <a:r>
              <a:rPr i="1" lang="en" sz="1200">
                <a:solidFill>
                  <a:schemeClr val="dk1"/>
                </a:solidFill>
                <a:latin typeface="Century Gothic"/>
                <a:ea typeface="Century Gothic"/>
                <a:cs typeface="Century Gothic"/>
                <a:sym typeface="Century Gothic"/>
              </a:rPr>
              <a:t> by Rick Riordan</a:t>
            </a:r>
            <a:endParaRPr i="1" sz="1200">
              <a:solidFill>
                <a:schemeClr val="dk1"/>
              </a:solidFill>
              <a:latin typeface="Century Gothic"/>
              <a:ea typeface="Century Gothic"/>
              <a:cs typeface="Century Gothic"/>
              <a:sym typeface="Century Gothic"/>
            </a:endParaRPr>
          </a:p>
          <a:p>
            <a:pPr indent="0" lvl="0" marL="914400" rtl="0" algn="l">
              <a:spcBef>
                <a:spcPts val="0"/>
              </a:spcBef>
              <a:spcAft>
                <a:spcPts val="0"/>
              </a:spcAft>
              <a:buNone/>
            </a:pPr>
            <a:r>
              <a:rPr i="1" lang="en" sz="1200" u="sng">
                <a:solidFill>
                  <a:schemeClr val="dk1"/>
                </a:solidFill>
                <a:latin typeface="Century Gothic"/>
                <a:ea typeface="Century Gothic"/>
                <a:cs typeface="Century Gothic"/>
                <a:sym typeface="Century Gothic"/>
              </a:rPr>
              <a:t>Tales from the Odyssey</a:t>
            </a:r>
            <a:r>
              <a:rPr i="1" lang="en" sz="1200">
                <a:solidFill>
                  <a:schemeClr val="dk1"/>
                </a:solidFill>
                <a:latin typeface="Century Gothic"/>
                <a:ea typeface="Century Gothic"/>
                <a:cs typeface="Century Gothic"/>
                <a:sym typeface="Century Gothic"/>
              </a:rPr>
              <a:t> by Mary Pope Osborne</a:t>
            </a:r>
            <a:endParaRPr i="1"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Informational Texts from published news sources</a:t>
            </a:r>
            <a:endParaRPr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Responses to Readings (RACCEE)</a:t>
            </a:r>
            <a:endParaRPr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u="sng">
                <a:solidFill>
                  <a:schemeClr val="dk1"/>
                </a:solidFill>
                <a:latin typeface="Century Gothic"/>
                <a:ea typeface="Century Gothic"/>
                <a:cs typeface="Century Gothic"/>
                <a:sym typeface="Century Gothic"/>
              </a:rPr>
              <a:t>AWARD Book  Project #3 Due Feb 28th</a:t>
            </a:r>
            <a:endParaRPr sz="1200" u="sng">
              <a:solidFill>
                <a:schemeClr val="dk1"/>
              </a:solidFill>
              <a:latin typeface="Century Gothic"/>
              <a:ea typeface="Century Gothic"/>
              <a:cs typeface="Century Gothic"/>
              <a:sym typeface="Century Gothic"/>
            </a:endParaRPr>
          </a:p>
          <a:p>
            <a:pPr indent="0" lvl="0" marL="914400" rtl="0" algn="l">
              <a:spcBef>
                <a:spcPts val="0"/>
              </a:spcBef>
              <a:spcAft>
                <a:spcPts val="0"/>
              </a:spcAft>
              <a:buNone/>
            </a:pPr>
            <a:r>
              <a:t/>
            </a:r>
            <a:endParaRPr sz="600" u="sng">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Author Study: Gordon Korman </a:t>
            </a:r>
            <a:endParaRPr b="1">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Texts: </a:t>
            </a:r>
            <a:r>
              <a:rPr i="1" lang="en" sz="1200">
                <a:solidFill>
                  <a:schemeClr val="dk1"/>
                </a:solidFill>
                <a:latin typeface="Century Gothic"/>
                <a:ea typeface="Century Gothic"/>
                <a:cs typeface="Century Gothic"/>
                <a:sym typeface="Century Gothic"/>
              </a:rPr>
              <a:t>Various texts written by author Gordon Korman</a:t>
            </a:r>
            <a:endParaRPr i="1"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Informational Texts from published news sources</a:t>
            </a:r>
            <a:endParaRPr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Responses to Readings (RACCEE)</a:t>
            </a:r>
            <a:endParaRPr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u="sng">
                <a:solidFill>
                  <a:schemeClr val="dk1"/>
                </a:solidFill>
                <a:latin typeface="Century Gothic"/>
                <a:ea typeface="Century Gothic"/>
                <a:cs typeface="Century Gothic"/>
                <a:sym typeface="Century Gothic"/>
              </a:rPr>
              <a:t>AWARD Book  Project #4 Due May 2nd</a:t>
            </a:r>
            <a:endParaRPr sz="1200" u="sng">
              <a:solidFill>
                <a:schemeClr val="dk1"/>
              </a:solidFill>
              <a:latin typeface="Century Gothic"/>
              <a:ea typeface="Century Gothic"/>
              <a:cs typeface="Century Gothic"/>
              <a:sym typeface="Century Gothic"/>
            </a:endParaRPr>
          </a:p>
          <a:p>
            <a:pPr indent="0" lvl="0" marL="914400" rtl="0" algn="l">
              <a:spcBef>
                <a:spcPts val="0"/>
              </a:spcBef>
              <a:spcAft>
                <a:spcPts val="0"/>
              </a:spcAft>
              <a:buNone/>
            </a:pPr>
            <a:r>
              <a:t/>
            </a:r>
            <a:endParaRPr sz="600" u="sng">
              <a:solidFill>
                <a:schemeClr val="dk1"/>
              </a:solidFill>
              <a:latin typeface="Century Gothic"/>
              <a:ea typeface="Century Gothic"/>
              <a:cs typeface="Century Gothic"/>
              <a:sym typeface="Century Gothic"/>
            </a:endParaRPr>
          </a:p>
        </p:txBody>
      </p:sp>
      <p:sp>
        <p:nvSpPr>
          <p:cNvPr id="58" name="Google Shape;58;p13"/>
          <p:cNvSpPr txBox="1"/>
          <p:nvPr/>
        </p:nvSpPr>
        <p:spPr>
          <a:xfrm>
            <a:off x="385575" y="8991600"/>
            <a:ext cx="7107900" cy="8823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Julius Sans One"/>
                <a:ea typeface="Julius Sans One"/>
                <a:cs typeface="Julius Sans One"/>
                <a:sym typeface="Julius Sans One"/>
              </a:rPr>
              <a:t>“Once you learn to read, you will be forever free.” - Frederick Douglass</a:t>
            </a:r>
            <a:endParaRPr sz="2400">
              <a:latin typeface="Julius Sans One"/>
              <a:ea typeface="Julius Sans One"/>
              <a:cs typeface="Julius Sans One"/>
              <a:sym typeface="Julius Sans One"/>
            </a:endParaRPr>
          </a:p>
        </p:txBody>
      </p:sp>
      <p:sp>
        <p:nvSpPr>
          <p:cNvPr id="59" name="Google Shape;59;p13"/>
          <p:cNvSpPr txBox="1"/>
          <p:nvPr/>
        </p:nvSpPr>
        <p:spPr>
          <a:xfrm>
            <a:off x="4995750" y="6727250"/>
            <a:ext cx="2497800" cy="21696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Julius Sans One"/>
                <a:ea typeface="Julius Sans One"/>
                <a:cs typeface="Julius Sans One"/>
                <a:sym typeface="Julius Sans One"/>
              </a:rPr>
              <a:t>Year Long</a:t>
            </a:r>
            <a:r>
              <a:rPr lang="en" sz="1800">
                <a:solidFill>
                  <a:schemeClr val="dk1"/>
                </a:solidFill>
                <a:latin typeface="Julius Sans One"/>
                <a:ea typeface="Julius Sans One"/>
                <a:cs typeface="Julius Sans One"/>
                <a:sym typeface="Julius Sans One"/>
              </a:rPr>
              <a:t> Goals</a:t>
            </a:r>
            <a:endParaRPr sz="1800">
              <a:solidFill>
                <a:schemeClr val="dk1"/>
              </a:solidFill>
              <a:latin typeface="Julius Sans One"/>
              <a:ea typeface="Julius Sans One"/>
              <a:cs typeface="Julius Sans One"/>
              <a:sym typeface="Julius Sans One"/>
            </a:endParaRPr>
          </a:p>
          <a:p>
            <a:pPr indent="-298450" lvl="0" marL="285750" rtl="0" algn="l">
              <a:spcBef>
                <a:spcPts val="0"/>
              </a:spcBef>
              <a:spcAft>
                <a:spcPts val="0"/>
              </a:spcAft>
              <a:buClr>
                <a:schemeClr val="dk1"/>
              </a:buClr>
              <a:buSzPts val="1100"/>
              <a:buFont typeface="Century Gothic"/>
              <a:buChar char="●"/>
            </a:pPr>
            <a:r>
              <a:rPr lang="en" sz="1100">
                <a:solidFill>
                  <a:schemeClr val="dk1"/>
                </a:solidFill>
                <a:latin typeface="Century Gothic"/>
                <a:ea typeface="Century Gothic"/>
                <a:cs typeface="Century Gothic"/>
                <a:sym typeface="Century Gothic"/>
              </a:rPr>
              <a:t>Grow stronger and more confident as a reader.</a:t>
            </a:r>
            <a:endParaRPr sz="1100">
              <a:solidFill>
                <a:schemeClr val="dk1"/>
              </a:solidFill>
              <a:latin typeface="Century Gothic"/>
              <a:ea typeface="Century Gothic"/>
              <a:cs typeface="Century Gothic"/>
              <a:sym typeface="Century Gothic"/>
            </a:endParaRPr>
          </a:p>
          <a:p>
            <a:pPr indent="-298450" lvl="0" marL="285750" rtl="0" algn="l">
              <a:spcBef>
                <a:spcPts val="0"/>
              </a:spcBef>
              <a:spcAft>
                <a:spcPts val="0"/>
              </a:spcAft>
              <a:buClr>
                <a:schemeClr val="dk1"/>
              </a:buClr>
              <a:buSzPts val="1100"/>
              <a:buFont typeface="Century Gothic"/>
              <a:buChar char="●"/>
            </a:pPr>
            <a:r>
              <a:rPr lang="en" sz="1100">
                <a:solidFill>
                  <a:schemeClr val="dk1"/>
                </a:solidFill>
                <a:latin typeface="Century Gothic"/>
                <a:ea typeface="Century Gothic"/>
                <a:cs typeface="Century Gothic"/>
                <a:sym typeface="Century Gothic"/>
              </a:rPr>
              <a:t>Find books you love and read a lot. </a:t>
            </a:r>
            <a:endParaRPr sz="1100">
              <a:solidFill>
                <a:schemeClr val="dk1"/>
              </a:solidFill>
              <a:latin typeface="Century Gothic"/>
              <a:ea typeface="Century Gothic"/>
              <a:cs typeface="Century Gothic"/>
              <a:sym typeface="Century Gothic"/>
            </a:endParaRPr>
          </a:p>
          <a:p>
            <a:pPr indent="-298450" lvl="0" marL="285750" rtl="0" algn="l">
              <a:spcBef>
                <a:spcPts val="0"/>
              </a:spcBef>
              <a:spcAft>
                <a:spcPts val="0"/>
              </a:spcAft>
              <a:buClr>
                <a:schemeClr val="dk1"/>
              </a:buClr>
              <a:buSzPts val="1100"/>
              <a:buChar char="●"/>
            </a:pPr>
            <a:r>
              <a:rPr lang="en" sz="1100">
                <a:solidFill>
                  <a:schemeClr val="dk1"/>
                </a:solidFill>
                <a:latin typeface="Century Gothic"/>
                <a:ea typeface="Century Gothic"/>
                <a:cs typeface="Century Gothic"/>
                <a:sym typeface="Century Gothic"/>
              </a:rPr>
              <a:t>Understand and use the power of your voice. </a:t>
            </a:r>
            <a:endParaRPr sz="1100">
              <a:solidFill>
                <a:schemeClr val="dk1"/>
              </a:solidFill>
              <a:latin typeface="Century Gothic"/>
              <a:ea typeface="Century Gothic"/>
              <a:cs typeface="Century Gothic"/>
              <a:sym typeface="Century Gothic"/>
            </a:endParaRPr>
          </a:p>
          <a:p>
            <a:pPr indent="0" lvl="0" marL="457200" rtl="0" algn="l">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lang="en" sz="1100">
                <a:solidFill>
                  <a:schemeClr val="dk1"/>
                </a:solidFill>
                <a:latin typeface="Julius Sans One"/>
                <a:ea typeface="Julius Sans One"/>
                <a:cs typeface="Julius Sans One"/>
                <a:sym typeface="Julius Sans One"/>
              </a:rPr>
              <a:t>Make a difference </a:t>
            </a:r>
            <a:endParaRPr sz="1100">
              <a:solidFill>
                <a:schemeClr val="dk1"/>
              </a:solidFill>
              <a:latin typeface="Julius Sans One"/>
              <a:ea typeface="Julius Sans One"/>
              <a:cs typeface="Julius Sans One"/>
              <a:sym typeface="Julius Sans One"/>
            </a:endParaRPr>
          </a:p>
          <a:p>
            <a:pPr indent="0" lvl="0" marL="0" rtl="0" algn="ctr">
              <a:spcBef>
                <a:spcPts val="0"/>
              </a:spcBef>
              <a:spcAft>
                <a:spcPts val="0"/>
              </a:spcAft>
              <a:buClr>
                <a:schemeClr val="dk1"/>
              </a:buClr>
              <a:buSzPts val="1100"/>
              <a:buFont typeface="Arial"/>
              <a:buNone/>
            </a:pPr>
            <a:r>
              <a:rPr lang="en" sz="1100">
                <a:solidFill>
                  <a:schemeClr val="dk1"/>
                </a:solidFill>
                <a:latin typeface="Julius Sans One"/>
                <a:ea typeface="Julius Sans One"/>
                <a:cs typeface="Julius Sans One"/>
                <a:sym typeface="Julius Sans One"/>
              </a:rPr>
              <a:t>in the world. </a:t>
            </a:r>
            <a:endParaRPr>
              <a:latin typeface="Julius Sans One"/>
              <a:ea typeface="Julius Sans One"/>
              <a:cs typeface="Julius Sans One"/>
              <a:sym typeface="Julius Sans One"/>
            </a:endParaRPr>
          </a:p>
        </p:txBody>
      </p:sp>
      <p:pic>
        <p:nvPicPr>
          <p:cNvPr id="60" name="Google Shape;60;p13"/>
          <p:cNvPicPr preferRelativeResize="0"/>
          <p:nvPr/>
        </p:nvPicPr>
        <p:blipFill rotWithShape="1">
          <a:blip r:embed="rId4">
            <a:alphaModFix/>
          </a:blip>
          <a:srcRect b="7994" l="0" r="75917" t="67638"/>
          <a:stretch/>
        </p:blipFill>
        <p:spPr>
          <a:xfrm>
            <a:off x="6720973" y="9346900"/>
            <a:ext cx="1042278" cy="687124"/>
          </a:xfrm>
          <a:prstGeom prst="rect">
            <a:avLst/>
          </a:prstGeom>
          <a:noFill/>
          <a:ln>
            <a:noFill/>
          </a:ln>
        </p:spPr>
      </p:pic>
      <p:pic>
        <p:nvPicPr>
          <p:cNvPr id="61" name="Google Shape;61;p13"/>
          <p:cNvPicPr preferRelativeResize="0"/>
          <p:nvPr/>
        </p:nvPicPr>
        <p:blipFill rotWithShape="1">
          <a:blip r:embed="rId4">
            <a:alphaModFix/>
          </a:blip>
          <a:srcRect b="7994" l="0" r="75917" t="67638"/>
          <a:stretch/>
        </p:blipFill>
        <p:spPr>
          <a:xfrm flipH="1">
            <a:off x="15373" y="9346900"/>
            <a:ext cx="1042278" cy="6871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nvSpPr>
        <p:spPr>
          <a:xfrm>
            <a:off x="352050" y="301750"/>
            <a:ext cx="7141500" cy="17769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Clr>
                <a:schemeClr val="dk1"/>
              </a:buClr>
              <a:buSzPts val="1100"/>
              <a:buFont typeface="Arial"/>
              <a:buNone/>
            </a:pPr>
            <a:r>
              <a:rPr lang="en" sz="10000">
                <a:solidFill>
                  <a:schemeClr val="dk1"/>
                </a:solidFill>
                <a:latin typeface="Century Gothic"/>
                <a:ea typeface="Century Gothic"/>
                <a:cs typeface="Century Gothic"/>
                <a:sym typeface="Century Gothic"/>
              </a:rPr>
              <a:t>ELA 6</a:t>
            </a:r>
            <a:endParaRPr sz="4200">
              <a:solidFill>
                <a:schemeClr val="dk1"/>
              </a:solidFill>
              <a:latin typeface="Century Gothic"/>
              <a:ea typeface="Century Gothic"/>
              <a:cs typeface="Century Gothic"/>
              <a:sym typeface="Century Gothic"/>
            </a:endParaRPr>
          </a:p>
          <a:p>
            <a:pPr indent="0" lvl="0" marL="0" rtl="0" algn="ctr">
              <a:lnSpc>
                <a:spcPct val="60000"/>
              </a:lnSpc>
              <a:spcBef>
                <a:spcPts val="0"/>
              </a:spcBef>
              <a:spcAft>
                <a:spcPts val="0"/>
              </a:spcAft>
              <a:buClr>
                <a:schemeClr val="dk1"/>
              </a:buClr>
              <a:buSzPts val="1100"/>
              <a:buFont typeface="Arial"/>
              <a:buNone/>
            </a:pPr>
            <a:r>
              <a:rPr lang="en" sz="3400">
                <a:solidFill>
                  <a:schemeClr val="dk1"/>
                </a:solidFill>
                <a:latin typeface="Julius Sans One"/>
                <a:ea typeface="Julius Sans One"/>
                <a:cs typeface="Julius Sans One"/>
                <a:sym typeface="Julius Sans One"/>
              </a:rPr>
              <a:t>With Mrs. Ashley Aucar</a:t>
            </a:r>
            <a:endParaRPr sz="3400">
              <a:solidFill>
                <a:schemeClr val="dk1"/>
              </a:solidFill>
              <a:latin typeface="Julius Sans One"/>
              <a:ea typeface="Julius Sans One"/>
              <a:cs typeface="Julius Sans One"/>
              <a:sym typeface="Julius Sans One"/>
            </a:endParaRPr>
          </a:p>
          <a:p>
            <a:pPr indent="0" lvl="0" marL="0" rtl="0" algn="ctr">
              <a:lnSpc>
                <a:spcPct val="60000"/>
              </a:lnSpc>
              <a:spcBef>
                <a:spcPts val="0"/>
              </a:spcBef>
              <a:spcAft>
                <a:spcPts val="0"/>
              </a:spcAft>
              <a:buNone/>
            </a:pPr>
            <a:r>
              <a:t/>
            </a:r>
            <a:endParaRPr sz="10000">
              <a:latin typeface="Century Gothic"/>
              <a:ea typeface="Century Gothic"/>
              <a:cs typeface="Century Gothic"/>
              <a:sym typeface="Century Gothic"/>
            </a:endParaRPr>
          </a:p>
        </p:txBody>
      </p:sp>
      <p:sp>
        <p:nvSpPr>
          <p:cNvPr id="67" name="Google Shape;67;p14"/>
          <p:cNvSpPr txBox="1"/>
          <p:nvPr/>
        </p:nvSpPr>
        <p:spPr>
          <a:xfrm>
            <a:off x="352050" y="7627500"/>
            <a:ext cx="7141500" cy="22725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nvSpPr>
        <p:spPr>
          <a:xfrm>
            <a:off x="318550" y="7668450"/>
            <a:ext cx="7107900" cy="227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300">
                <a:solidFill>
                  <a:schemeClr val="dk1"/>
                </a:solidFill>
                <a:latin typeface="Julius Sans One"/>
                <a:ea typeface="Julius Sans One"/>
                <a:cs typeface="Julius Sans One"/>
                <a:sym typeface="Julius Sans One"/>
              </a:rPr>
              <a:t>Materials/Supplies</a:t>
            </a:r>
            <a:endParaRPr sz="2300">
              <a:solidFill>
                <a:schemeClr val="dk1"/>
              </a:solidFill>
              <a:latin typeface="Julius Sans One"/>
              <a:ea typeface="Julius Sans One"/>
              <a:cs typeface="Julius Sans One"/>
              <a:sym typeface="Julius Sans One"/>
            </a:endParaRPr>
          </a:p>
          <a:p>
            <a:pPr indent="0" lvl="0" marL="0" rtl="0" algn="l">
              <a:spcBef>
                <a:spcPts val="0"/>
              </a:spcBef>
              <a:spcAft>
                <a:spcPts val="0"/>
              </a:spcAft>
              <a:buClr>
                <a:schemeClr val="dk1"/>
              </a:buClr>
              <a:buSzPts val="1100"/>
              <a:buFont typeface="Arial"/>
              <a:buNone/>
            </a:pPr>
            <a:r>
              <a:t/>
            </a:r>
            <a:endParaRPr sz="600">
              <a:solidFill>
                <a:schemeClr val="dk1"/>
              </a:solidFill>
              <a:latin typeface="Julius Sans One"/>
              <a:ea typeface="Julius Sans One"/>
              <a:cs typeface="Julius Sans One"/>
              <a:sym typeface="Julius Sans One"/>
            </a:endParaRPr>
          </a:p>
          <a:p>
            <a:pPr indent="0" lvl="0" marL="0" rtl="0" algn="just">
              <a:spcBef>
                <a:spcPts val="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Please note that organization counts and your ELA notebook will be checked periodically to ensure all notes are included. Also, there will be periodic checks of your planner to ensure you are writing down all of your assignments. </a:t>
            </a:r>
            <a:endParaRPr sz="12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  * 1 ELA notebook and folder</a:t>
            </a:r>
            <a:endParaRPr sz="12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  * Planner that is given to you  </a:t>
            </a:r>
            <a:endParaRPr sz="12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  * Sharpened Pencils, highlighters, and headphones </a:t>
            </a:r>
            <a:endParaRPr sz="12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  * Independent Reading Book (any book you are reading)</a:t>
            </a:r>
            <a:endParaRPr sz="12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  * Charged Chromebook</a:t>
            </a:r>
            <a:endParaRPr sz="1200">
              <a:solidFill>
                <a:schemeClr val="dk1"/>
              </a:solidFill>
              <a:latin typeface="Century Gothic"/>
              <a:ea typeface="Century Gothic"/>
              <a:cs typeface="Century Gothic"/>
              <a:sym typeface="Century Gothic"/>
            </a:endParaRPr>
          </a:p>
        </p:txBody>
      </p:sp>
      <p:pic>
        <p:nvPicPr>
          <p:cNvPr id="69" name="Google Shape;69;p14"/>
          <p:cNvPicPr preferRelativeResize="0"/>
          <p:nvPr/>
        </p:nvPicPr>
        <p:blipFill>
          <a:blip r:embed="rId3">
            <a:alphaModFix/>
          </a:blip>
          <a:stretch>
            <a:fillRect/>
          </a:stretch>
        </p:blipFill>
        <p:spPr>
          <a:xfrm>
            <a:off x="4777750" y="2160825"/>
            <a:ext cx="2883402" cy="4039374"/>
          </a:xfrm>
          <a:prstGeom prst="rect">
            <a:avLst/>
          </a:prstGeom>
          <a:noFill/>
          <a:ln>
            <a:noFill/>
          </a:ln>
        </p:spPr>
      </p:pic>
      <p:sp>
        <p:nvSpPr>
          <p:cNvPr id="70" name="Google Shape;70;p14"/>
          <p:cNvSpPr txBox="1"/>
          <p:nvPr/>
        </p:nvSpPr>
        <p:spPr>
          <a:xfrm>
            <a:off x="4861500" y="2361450"/>
            <a:ext cx="2715900" cy="22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Julius Sans One"/>
                <a:ea typeface="Julius Sans One"/>
                <a:cs typeface="Julius Sans One"/>
                <a:sym typeface="Julius Sans One"/>
              </a:rPr>
              <a:t>Google Classroom Code</a:t>
            </a:r>
            <a:r>
              <a:rPr lang="en">
                <a:latin typeface="Julius Sans One"/>
                <a:ea typeface="Julius Sans One"/>
                <a:cs typeface="Julius Sans One"/>
                <a:sym typeface="Julius Sans One"/>
              </a:rPr>
              <a:t>s</a:t>
            </a:r>
            <a:endParaRPr>
              <a:latin typeface="Julius Sans One"/>
              <a:ea typeface="Julius Sans One"/>
              <a:cs typeface="Julius Sans One"/>
              <a:sym typeface="Julius Sans One"/>
            </a:endParaRPr>
          </a:p>
          <a:p>
            <a:pPr indent="0" lvl="0" marL="0" rtl="0" algn="l">
              <a:spcBef>
                <a:spcPts val="0"/>
              </a:spcBef>
              <a:spcAft>
                <a:spcPts val="0"/>
              </a:spcAft>
              <a:buClr>
                <a:schemeClr val="dk1"/>
              </a:buClr>
              <a:buSzPts val="1100"/>
              <a:buFont typeface="Arial"/>
              <a:buNone/>
            </a:pPr>
            <a:r>
              <a:rPr lang="en" sz="1300">
                <a:solidFill>
                  <a:schemeClr val="dk1"/>
                </a:solidFill>
                <a:latin typeface="Century Gothic"/>
                <a:ea typeface="Century Gothic"/>
                <a:cs typeface="Century Gothic"/>
                <a:sym typeface="Century Gothic"/>
              </a:rPr>
              <a:t>Period 1: a3pcvqu</a:t>
            </a:r>
            <a:endParaRPr sz="13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5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sz="1300">
                <a:solidFill>
                  <a:schemeClr val="dk1"/>
                </a:solidFill>
                <a:latin typeface="Century Gothic"/>
                <a:ea typeface="Century Gothic"/>
                <a:cs typeface="Century Gothic"/>
                <a:sym typeface="Century Gothic"/>
              </a:rPr>
              <a:t>Period 3: wzxhvud</a:t>
            </a:r>
            <a:endParaRPr sz="13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5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sz="1300">
                <a:solidFill>
                  <a:schemeClr val="dk1"/>
                </a:solidFill>
                <a:latin typeface="Century Gothic"/>
                <a:ea typeface="Century Gothic"/>
                <a:cs typeface="Century Gothic"/>
                <a:sym typeface="Century Gothic"/>
              </a:rPr>
              <a:t>Period 6: iyfpmlm</a:t>
            </a:r>
            <a:endParaRPr sz="13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5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Century Gothic"/>
                <a:ea typeface="Century Gothic"/>
                <a:cs typeface="Century Gothic"/>
                <a:sym typeface="Century Gothic"/>
              </a:rPr>
              <a:t>Period 7: 7ocnoto</a:t>
            </a:r>
            <a:endParaRPr sz="13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Century Gothic"/>
                <a:ea typeface="Century Gothic"/>
                <a:cs typeface="Century Gothic"/>
                <a:sym typeface="Century Gothic"/>
              </a:rPr>
              <a:t>Period 8: bkljm7n</a:t>
            </a:r>
            <a:endParaRPr sz="13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5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To join your class, visit Google Classroom (you can type Google Classroom in the search bar), click on the + sign, and enter your class code.</a:t>
            </a:r>
            <a:endParaRPr sz="2500">
              <a:latin typeface="Liu Jian Mao Cao"/>
              <a:ea typeface="Liu Jian Mao Cao"/>
              <a:cs typeface="Liu Jian Mao Cao"/>
              <a:sym typeface="Liu Jian Mao Cao"/>
            </a:endParaRPr>
          </a:p>
        </p:txBody>
      </p:sp>
      <p:sp>
        <p:nvSpPr>
          <p:cNvPr id="71" name="Google Shape;71;p14"/>
          <p:cNvSpPr txBox="1"/>
          <p:nvPr/>
        </p:nvSpPr>
        <p:spPr>
          <a:xfrm>
            <a:off x="352050" y="2179325"/>
            <a:ext cx="4325100" cy="53475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000">
                <a:solidFill>
                  <a:schemeClr val="dk1"/>
                </a:solidFill>
                <a:latin typeface="Julius Sans One"/>
                <a:ea typeface="Julius Sans One"/>
                <a:cs typeface="Julius Sans One"/>
                <a:sym typeface="Julius Sans One"/>
              </a:rPr>
              <a:t>Grading Policy</a:t>
            </a:r>
            <a:endParaRPr sz="2000">
              <a:solidFill>
                <a:schemeClr val="dk1"/>
              </a:solidFill>
              <a:latin typeface="Julius Sans One"/>
              <a:ea typeface="Julius Sans One"/>
              <a:cs typeface="Julius Sans One"/>
              <a:sym typeface="Julius Sans One"/>
            </a:endParaRPr>
          </a:p>
          <a:p>
            <a:pPr indent="0" lvl="0" marL="0" rtl="0" algn="ctr">
              <a:spcBef>
                <a:spcPts val="0"/>
              </a:spcBef>
              <a:spcAft>
                <a:spcPts val="0"/>
              </a:spcAft>
              <a:buClr>
                <a:schemeClr val="dk1"/>
              </a:buClr>
              <a:buSzPts val="1100"/>
              <a:buFont typeface="Arial"/>
              <a:buNone/>
            </a:pPr>
            <a:r>
              <a:t/>
            </a:r>
            <a:endParaRPr sz="600">
              <a:solidFill>
                <a:schemeClr val="dk1"/>
              </a:solidFill>
              <a:latin typeface="Julius Sans One"/>
              <a:ea typeface="Julius Sans One"/>
              <a:cs typeface="Julius Sans One"/>
              <a:sym typeface="Julius Sans One"/>
            </a:endParaRPr>
          </a:p>
          <a:p>
            <a:pPr indent="0" lvl="0" marL="0" rtl="0" algn="just">
              <a:spcBef>
                <a:spcPts val="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In our class, you will be graded informally and formally each day, using several different types of assessments. </a:t>
            </a:r>
            <a:endParaRPr sz="12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Here is the breakdown:</a:t>
            </a:r>
            <a:endParaRPr sz="1200">
              <a:solidFill>
                <a:schemeClr val="dk1"/>
              </a:solidFill>
              <a:latin typeface="Century Gothic"/>
              <a:ea typeface="Century Gothic"/>
              <a:cs typeface="Century Gothic"/>
              <a:sym typeface="Century Gothic"/>
            </a:endParaRPr>
          </a:p>
          <a:p>
            <a:pPr indent="457200" lvl="0" marL="457200" rtl="0" algn="just">
              <a:spcBef>
                <a:spcPts val="0"/>
              </a:spcBef>
              <a:spcAft>
                <a:spcPts val="0"/>
              </a:spcAft>
              <a:buClr>
                <a:schemeClr val="dk1"/>
              </a:buClr>
              <a:buSzPts val="1100"/>
              <a:buFont typeface="Arial"/>
              <a:buNone/>
            </a:pPr>
            <a:r>
              <a:t/>
            </a:r>
            <a:endParaRPr b="1" sz="12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Homework: 10%</a:t>
            </a:r>
            <a:endParaRPr b="1">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Classwork: 35%</a:t>
            </a:r>
            <a:endParaRPr b="1">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Test &amp; Quizzes: 25%</a:t>
            </a:r>
            <a:endParaRPr b="1">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Book Projects/Writing Assessments: 25%</a:t>
            </a:r>
            <a:endParaRPr b="1">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Citizenship: 5%</a:t>
            </a:r>
            <a:endParaRPr b="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(behavior, effort, organization, participation &amp; </a:t>
            </a:r>
            <a:r>
              <a:rPr b="1" lang="en">
                <a:solidFill>
                  <a:schemeClr val="dk1"/>
                </a:solidFill>
                <a:latin typeface="Century Gothic"/>
                <a:ea typeface="Century Gothic"/>
                <a:cs typeface="Century Gothic"/>
                <a:sym typeface="Century Gothic"/>
              </a:rPr>
              <a:t>preparedness</a:t>
            </a:r>
            <a:r>
              <a:rPr b="1" lang="en">
                <a:solidFill>
                  <a:schemeClr val="dk1"/>
                </a:solidFill>
                <a:latin typeface="Century Gothic"/>
                <a:ea typeface="Century Gothic"/>
                <a:cs typeface="Century Gothic"/>
                <a:sym typeface="Century Gothic"/>
              </a:rPr>
              <a:t>) </a:t>
            </a:r>
            <a:endParaRPr b="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b="1" sz="15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b="1" lang="en" sz="1200">
                <a:solidFill>
                  <a:schemeClr val="dk1"/>
                </a:solidFill>
                <a:latin typeface="Century Gothic"/>
                <a:ea typeface="Century Gothic"/>
                <a:cs typeface="Century Gothic"/>
                <a:sym typeface="Century Gothic"/>
              </a:rPr>
              <a:t>Infinite Campus:</a:t>
            </a:r>
            <a:endParaRPr sz="12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You are able to see your up-to-date class average and assignment grades at any time on the Infinite Campus website. Your parents must obtain a username and password from the main office. Check this site often to see if you are missing assignments in ELA and check absences. </a:t>
            </a:r>
            <a:endParaRPr sz="12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b="1" lang="en" sz="1200">
                <a:solidFill>
                  <a:schemeClr val="dk1"/>
                </a:solidFill>
                <a:latin typeface="Century Gothic"/>
                <a:ea typeface="Century Gothic"/>
                <a:cs typeface="Century Gothic"/>
                <a:sym typeface="Century Gothic"/>
              </a:rPr>
              <a:t>Google Classroom:</a:t>
            </a:r>
            <a:endParaRPr sz="12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Our Google Classroom is an important component of this class. Please check it daily to see daily/weekly assignments, as well as important information covered in class. </a:t>
            </a:r>
            <a:endParaRPr b="1" sz="1500">
              <a:solidFill>
                <a:schemeClr val="dk1"/>
              </a:solidFill>
              <a:latin typeface="Century Gothic"/>
              <a:ea typeface="Century Gothic"/>
              <a:cs typeface="Century Gothic"/>
              <a:sym typeface="Century Gothic"/>
            </a:endParaRPr>
          </a:p>
        </p:txBody>
      </p:sp>
      <p:sp>
        <p:nvSpPr>
          <p:cNvPr id="72" name="Google Shape;72;p14"/>
          <p:cNvSpPr/>
          <p:nvPr/>
        </p:nvSpPr>
        <p:spPr>
          <a:xfrm>
            <a:off x="419100" y="3219450"/>
            <a:ext cx="3943200" cy="170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Century Gothic"/>
                <a:ea typeface="Century Gothic"/>
                <a:cs typeface="Century Gothic"/>
                <a:sym typeface="Century Gothic"/>
              </a:rPr>
              <a:t>TBD</a:t>
            </a:r>
            <a:endParaRPr sz="1600">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nvSpPr>
        <p:spPr>
          <a:xfrm>
            <a:off x="352050" y="301750"/>
            <a:ext cx="7141500" cy="17769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Clr>
                <a:schemeClr val="dk1"/>
              </a:buClr>
              <a:buSzPts val="1100"/>
              <a:buFont typeface="Arial"/>
              <a:buNone/>
            </a:pPr>
            <a:r>
              <a:rPr lang="en" sz="10000">
                <a:solidFill>
                  <a:schemeClr val="dk1"/>
                </a:solidFill>
                <a:latin typeface="Century Gothic"/>
                <a:ea typeface="Century Gothic"/>
                <a:cs typeface="Century Gothic"/>
                <a:sym typeface="Century Gothic"/>
              </a:rPr>
              <a:t>ELA 6</a:t>
            </a:r>
            <a:endParaRPr sz="4200">
              <a:solidFill>
                <a:schemeClr val="dk1"/>
              </a:solidFill>
              <a:latin typeface="Century Gothic"/>
              <a:ea typeface="Century Gothic"/>
              <a:cs typeface="Century Gothic"/>
              <a:sym typeface="Century Gothic"/>
            </a:endParaRPr>
          </a:p>
          <a:p>
            <a:pPr indent="0" lvl="0" marL="0" rtl="0" algn="ctr">
              <a:lnSpc>
                <a:spcPct val="60000"/>
              </a:lnSpc>
              <a:spcBef>
                <a:spcPts val="0"/>
              </a:spcBef>
              <a:spcAft>
                <a:spcPts val="0"/>
              </a:spcAft>
              <a:buClr>
                <a:schemeClr val="dk1"/>
              </a:buClr>
              <a:buSzPts val="1100"/>
              <a:buFont typeface="Arial"/>
              <a:buNone/>
            </a:pPr>
            <a:r>
              <a:rPr lang="en" sz="3400">
                <a:solidFill>
                  <a:schemeClr val="dk1"/>
                </a:solidFill>
                <a:latin typeface="Julius Sans One"/>
                <a:ea typeface="Julius Sans One"/>
                <a:cs typeface="Julius Sans One"/>
                <a:sym typeface="Julius Sans One"/>
              </a:rPr>
              <a:t>With Mrs. Ashley Aucar</a:t>
            </a:r>
            <a:endParaRPr sz="3400">
              <a:solidFill>
                <a:schemeClr val="dk1"/>
              </a:solidFill>
              <a:latin typeface="Julius Sans One"/>
              <a:ea typeface="Julius Sans One"/>
              <a:cs typeface="Julius Sans One"/>
              <a:sym typeface="Julius Sans One"/>
            </a:endParaRPr>
          </a:p>
          <a:p>
            <a:pPr indent="0" lvl="0" marL="0" rtl="0" algn="ctr">
              <a:lnSpc>
                <a:spcPct val="60000"/>
              </a:lnSpc>
              <a:spcBef>
                <a:spcPts val="0"/>
              </a:spcBef>
              <a:spcAft>
                <a:spcPts val="0"/>
              </a:spcAft>
              <a:buNone/>
            </a:pPr>
            <a:r>
              <a:t/>
            </a:r>
            <a:endParaRPr sz="10000">
              <a:latin typeface="Century Gothic"/>
              <a:ea typeface="Century Gothic"/>
              <a:cs typeface="Century Gothic"/>
              <a:sym typeface="Century Gothic"/>
            </a:endParaRPr>
          </a:p>
        </p:txBody>
      </p:sp>
      <p:sp>
        <p:nvSpPr>
          <p:cNvPr id="78" name="Google Shape;78;p15"/>
          <p:cNvSpPr txBox="1"/>
          <p:nvPr/>
        </p:nvSpPr>
        <p:spPr>
          <a:xfrm>
            <a:off x="4900425" y="2360725"/>
            <a:ext cx="2610300" cy="44424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nvSpPr>
        <p:spPr>
          <a:xfrm>
            <a:off x="4981575" y="2586025"/>
            <a:ext cx="2448000" cy="36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300">
                <a:solidFill>
                  <a:schemeClr val="dk1"/>
                </a:solidFill>
                <a:latin typeface="Julius Sans One"/>
                <a:ea typeface="Julius Sans One"/>
                <a:cs typeface="Julius Sans One"/>
                <a:sym typeface="Julius Sans One"/>
              </a:rPr>
              <a:t>Cheating/</a:t>
            </a:r>
            <a:endParaRPr sz="2300">
              <a:solidFill>
                <a:schemeClr val="dk1"/>
              </a:solidFill>
              <a:latin typeface="Julius Sans One"/>
              <a:ea typeface="Julius Sans One"/>
              <a:cs typeface="Julius Sans One"/>
              <a:sym typeface="Julius Sans One"/>
            </a:endParaRPr>
          </a:p>
          <a:p>
            <a:pPr indent="0" lvl="0" marL="0" rtl="0" algn="l">
              <a:spcBef>
                <a:spcPts val="0"/>
              </a:spcBef>
              <a:spcAft>
                <a:spcPts val="0"/>
              </a:spcAft>
              <a:buClr>
                <a:schemeClr val="dk1"/>
              </a:buClr>
              <a:buSzPts val="1100"/>
              <a:buFont typeface="Arial"/>
              <a:buNone/>
            </a:pPr>
            <a:r>
              <a:rPr lang="en" sz="2300">
                <a:solidFill>
                  <a:schemeClr val="dk1"/>
                </a:solidFill>
                <a:latin typeface="Julius Sans One"/>
                <a:ea typeface="Julius Sans One"/>
                <a:cs typeface="Julius Sans One"/>
                <a:sym typeface="Julius Sans One"/>
              </a:rPr>
              <a:t>plagiarism</a:t>
            </a:r>
            <a:r>
              <a:rPr lang="en" sz="2300">
                <a:solidFill>
                  <a:schemeClr val="dk1"/>
                </a:solidFill>
                <a:latin typeface="Julius Sans One"/>
                <a:ea typeface="Julius Sans One"/>
                <a:cs typeface="Julius Sans One"/>
                <a:sym typeface="Julius Sans One"/>
              </a:rPr>
              <a:t> </a:t>
            </a:r>
            <a:endParaRPr sz="2300">
              <a:solidFill>
                <a:schemeClr val="dk1"/>
              </a:solidFill>
              <a:latin typeface="Julius Sans One"/>
              <a:ea typeface="Julius Sans One"/>
              <a:cs typeface="Julius Sans One"/>
              <a:sym typeface="Julius Sans One"/>
            </a:endParaRPr>
          </a:p>
          <a:p>
            <a:pPr indent="0" lvl="0" marL="0" rtl="0" algn="l">
              <a:spcBef>
                <a:spcPts val="0"/>
              </a:spcBef>
              <a:spcAft>
                <a:spcPts val="0"/>
              </a:spcAft>
              <a:buClr>
                <a:schemeClr val="dk1"/>
              </a:buClr>
              <a:buSzPts val="1100"/>
              <a:buFont typeface="Arial"/>
              <a:buNone/>
            </a:pPr>
            <a:r>
              <a:t/>
            </a:r>
            <a:endParaRPr sz="600">
              <a:solidFill>
                <a:schemeClr val="dk1"/>
              </a:solidFill>
              <a:latin typeface="Julius Sans One"/>
              <a:ea typeface="Julius Sans One"/>
              <a:cs typeface="Julius Sans One"/>
              <a:sym typeface="Julius Sans One"/>
            </a:endParaRPr>
          </a:p>
          <a:p>
            <a:pPr indent="0" lvl="0" marL="0" rtl="0" algn="just">
              <a:spcBef>
                <a:spcPts val="0"/>
              </a:spcBef>
              <a:spcAft>
                <a:spcPts val="0"/>
              </a:spcAft>
              <a:buNone/>
            </a:pPr>
            <a:r>
              <a:rPr lang="en" sz="1200">
                <a:solidFill>
                  <a:schemeClr val="dk1"/>
                </a:solidFill>
                <a:latin typeface="Century Gothic"/>
                <a:ea typeface="Century Gothic"/>
                <a:cs typeface="Century Gothic"/>
                <a:sym typeface="Century Gothic"/>
              </a:rPr>
              <a:t>Cheating and/or plagiarism will not be tolerated and will result in an automatic grade of a zero. This includes copying homework, classwork, test answers, talking during a test or quiz, allowing someone to copy your work, and trying to pass off someone else’s work as your own.</a:t>
            </a:r>
            <a:endParaRPr sz="1200">
              <a:solidFill>
                <a:schemeClr val="dk1"/>
              </a:solidFill>
              <a:latin typeface="Century Gothic"/>
              <a:ea typeface="Century Gothic"/>
              <a:cs typeface="Century Gothic"/>
              <a:sym typeface="Century Gothic"/>
            </a:endParaRPr>
          </a:p>
        </p:txBody>
      </p:sp>
      <p:sp>
        <p:nvSpPr>
          <p:cNvPr id="80" name="Google Shape;80;p15"/>
          <p:cNvSpPr txBox="1"/>
          <p:nvPr/>
        </p:nvSpPr>
        <p:spPr>
          <a:xfrm>
            <a:off x="385575" y="2360713"/>
            <a:ext cx="4325100" cy="19506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000">
                <a:solidFill>
                  <a:schemeClr val="dk1"/>
                </a:solidFill>
                <a:latin typeface="Julius Sans One"/>
                <a:ea typeface="Julius Sans One"/>
                <a:cs typeface="Julius Sans One"/>
                <a:sym typeface="Julius Sans One"/>
              </a:rPr>
              <a:t>Returned Work</a:t>
            </a:r>
            <a:endParaRPr sz="2000">
              <a:solidFill>
                <a:schemeClr val="dk1"/>
              </a:solidFill>
              <a:latin typeface="Julius Sans One"/>
              <a:ea typeface="Julius Sans One"/>
              <a:cs typeface="Julius Sans One"/>
              <a:sym typeface="Julius Sans One"/>
            </a:endParaRPr>
          </a:p>
          <a:p>
            <a:pPr indent="0" lvl="0" marL="0" rtl="0" algn="ctr">
              <a:spcBef>
                <a:spcPts val="0"/>
              </a:spcBef>
              <a:spcAft>
                <a:spcPts val="0"/>
              </a:spcAft>
              <a:buClr>
                <a:schemeClr val="dk1"/>
              </a:buClr>
              <a:buSzPts val="1100"/>
              <a:buFont typeface="Arial"/>
              <a:buNone/>
            </a:pPr>
            <a:r>
              <a:t/>
            </a:r>
            <a:endParaRPr sz="600">
              <a:solidFill>
                <a:schemeClr val="dk1"/>
              </a:solidFill>
              <a:latin typeface="Julius Sans One"/>
              <a:ea typeface="Julius Sans One"/>
              <a:cs typeface="Julius Sans One"/>
              <a:sym typeface="Julius Sans One"/>
            </a:endParaRPr>
          </a:p>
          <a:p>
            <a:pPr indent="0" lvl="0" marL="0" rtl="0" algn="just">
              <a:spcBef>
                <a:spcPts val="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All work will be graded and returned in-class in a timely manner. Please allow a while longer for lengthier writing assignments and book projects. Students will have an opportunity to review their graded work. Online Google assignments do not have to be printed; they can be attached to the assignment posted online. </a:t>
            </a:r>
            <a:endParaRPr b="1" sz="1500">
              <a:solidFill>
                <a:schemeClr val="dk1"/>
              </a:solidFill>
              <a:latin typeface="Century Gothic"/>
              <a:ea typeface="Century Gothic"/>
              <a:cs typeface="Century Gothic"/>
              <a:sym typeface="Century Gothic"/>
            </a:endParaRPr>
          </a:p>
        </p:txBody>
      </p:sp>
      <p:sp>
        <p:nvSpPr>
          <p:cNvPr id="81" name="Google Shape;81;p15"/>
          <p:cNvSpPr txBox="1"/>
          <p:nvPr/>
        </p:nvSpPr>
        <p:spPr>
          <a:xfrm>
            <a:off x="385575" y="4593400"/>
            <a:ext cx="4325100" cy="22098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000">
                <a:solidFill>
                  <a:schemeClr val="dk1"/>
                </a:solidFill>
                <a:latin typeface="Julius Sans One"/>
                <a:ea typeface="Julius Sans One"/>
                <a:cs typeface="Julius Sans One"/>
                <a:sym typeface="Julius Sans One"/>
              </a:rPr>
              <a:t>Assignments</a:t>
            </a:r>
            <a:endParaRPr sz="2000">
              <a:solidFill>
                <a:schemeClr val="dk1"/>
              </a:solidFill>
              <a:latin typeface="Julius Sans One"/>
              <a:ea typeface="Julius Sans One"/>
              <a:cs typeface="Julius Sans One"/>
              <a:sym typeface="Julius Sans One"/>
            </a:endParaRPr>
          </a:p>
          <a:p>
            <a:pPr indent="0" lvl="0" marL="0" rtl="0" algn="ctr">
              <a:spcBef>
                <a:spcPts val="0"/>
              </a:spcBef>
              <a:spcAft>
                <a:spcPts val="0"/>
              </a:spcAft>
              <a:buClr>
                <a:schemeClr val="dk1"/>
              </a:buClr>
              <a:buSzPts val="1100"/>
              <a:buFont typeface="Arial"/>
              <a:buNone/>
            </a:pPr>
            <a:r>
              <a:t/>
            </a:r>
            <a:endParaRPr sz="600">
              <a:solidFill>
                <a:schemeClr val="dk1"/>
              </a:solidFill>
              <a:latin typeface="Julius Sans One"/>
              <a:ea typeface="Julius Sans One"/>
              <a:cs typeface="Julius Sans One"/>
              <a:sym typeface="Julius Sans One"/>
            </a:endParaRPr>
          </a:p>
          <a:p>
            <a:pPr indent="0" lvl="0" marL="0" rtl="0" algn="just">
              <a:spcBef>
                <a:spcPts val="0"/>
              </a:spcBef>
              <a:spcAft>
                <a:spcPts val="0"/>
              </a:spcAft>
              <a:buClr>
                <a:schemeClr val="dk1"/>
              </a:buClr>
              <a:buSzPts val="1100"/>
              <a:buFont typeface="Arial"/>
              <a:buNone/>
            </a:pPr>
            <a:r>
              <a:rPr lang="en" sz="1200">
                <a:solidFill>
                  <a:schemeClr val="dk1"/>
                </a:solidFill>
                <a:latin typeface="Century Gothic"/>
                <a:ea typeface="Century Gothic"/>
                <a:cs typeface="Century Gothic"/>
                <a:sym typeface="Century Gothic"/>
              </a:rPr>
              <a:t>All assignments must be submitted by the given due date and are due at the </a:t>
            </a:r>
            <a:r>
              <a:rPr lang="en" sz="1200" u="sng">
                <a:solidFill>
                  <a:schemeClr val="dk1"/>
                </a:solidFill>
                <a:latin typeface="Century Gothic"/>
                <a:ea typeface="Century Gothic"/>
                <a:cs typeface="Century Gothic"/>
                <a:sym typeface="Century Gothic"/>
              </a:rPr>
              <a:t>beginning</a:t>
            </a:r>
            <a:r>
              <a:rPr lang="en" sz="1200">
                <a:solidFill>
                  <a:schemeClr val="dk1"/>
                </a:solidFill>
                <a:latin typeface="Century Gothic"/>
                <a:ea typeface="Century Gothic"/>
                <a:cs typeface="Century Gothic"/>
                <a:sym typeface="Century Gothic"/>
              </a:rPr>
              <a:t> of the class period unless otherwise stated. All homework is due the next day unless otherwise stated. Classwork such as “Do Now’s or Bell Ringer” assignments given in class will be checked the following school day. This way students have time to complete the assignment at home if needed. </a:t>
            </a:r>
            <a:endParaRPr b="1" sz="1500">
              <a:solidFill>
                <a:schemeClr val="dk1"/>
              </a:solidFill>
              <a:latin typeface="Century Gothic"/>
              <a:ea typeface="Century Gothic"/>
              <a:cs typeface="Century Gothic"/>
              <a:sym typeface="Century Gothic"/>
            </a:endParaRPr>
          </a:p>
        </p:txBody>
      </p:sp>
      <p:sp>
        <p:nvSpPr>
          <p:cNvPr id="82" name="Google Shape;82;p15"/>
          <p:cNvSpPr txBox="1"/>
          <p:nvPr/>
        </p:nvSpPr>
        <p:spPr>
          <a:xfrm>
            <a:off x="400725" y="7130276"/>
            <a:ext cx="7077600" cy="1508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Julius Sans One"/>
                <a:ea typeface="Julius Sans One"/>
                <a:cs typeface="Julius Sans One"/>
                <a:sym typeface="Julius Sans One"/>
              </a:rPr>
              <a:t>Late </a:t>
            </a:r>
            <a:r>
              <a:rPr lang="en" sz="2000">
                <a:solidFill>
                  <a:schemeClr val="dk1"/>
                </a:solidFill>
                <a:latin typeface="Julius Sans One"/>
                <a:ea typeface="Julius Sans One"/>
                <a:cs typeface="Julius Sans One"/>
                <a:sym typeface="Julius Sans One"/>
              </a:rPr>
              <a:t>Assignments/Missed work</a:t>
            </a:r>
            <a:endParaRPr sz="2000">
              <a:solidFill>
                <a:schemeClr val="dk1"/>
              </a:solidFill>
              <a:latin typeface="Julius Sans One"/>
              <a:ea typeface="Julius Sans One"/>
              <a:cs typeface="Julius Sans One"/>
              <a:sym typeface="Julius Sans One"/>
            </a:endParaRPr>
          </a:p>
          <a:p>
            <a:pPr indent="0" lvl="0" marL="0" rtl="0" algn="ctr">
              <a:spcBef>
                <a:spcPts val="0"/>
              </a:spcBef>
              <a:spcAft>
                <a:spcPts val="0"/>
              </a:spcAft>
              <a:buNone/>
            </a:pPr>
            <a:r>
              <a:t/>
            </a:r>
            <a:endParaRPr sz="600">
              <a:solidFill>
                <a:schemeClr val="dk1"/>
              </a:solidFill>
              <a:latin typeface="Julius Sans One"/>
              <a:ea typeface="Julius Sans One"/>
              <a:cs typeface="Julius Sans One"/>
              <a:sym typeface="Julius Sans One"/>
            </a:endParaRPr>
          </a:p>
          <a:p>
            <a:pPr indent="0" lvl="0" marL="0" rtl="0" algn="just">
              <a:spcBef>
                <a:spcPts val="0"/>
              </a:spcBef>
              <a:spcAft>
                <a:spcPts val="0"/>
              </a:spcAft>
              <a:buNone/>
            </a:pPr>
            <a:r>
              <a:rPr lang="en" sz="1200">
                <a:solidFill>
                  <a:schemeClr val="dk1"/>
                </a:solidFill>
                <a:latin typeface="Century Gothic"/>
                <a:ea typeface="Century Gothic"/>
                <a:cs typeface="Century Gothic"/>
                <a:sym typeface="Century Gothic"/>
              </a:rPr>
              <a:t>Any assignments not received on or before the due date are considered late. In order to receive full credit for any missed assignments, students must have an excusable absence, tardiness, or early dismissal note. </a:t>
            </a:r>
            <a:r>
              <a:rPr lang="en" sz="1200" u="sng">
                <a:solidFill>
                  <a:schemeClr val="dk1"/>
                </a:solidFill>
                <a:latin typeface="Century Gothic"/>
                <a:ea typeface="Century Gothic"/>
                <a:cs typeface="Century Gothic"/>
                <a:sym typeface="Century Gothic"/>
              </a:rPr>
              <a:t>It is your (student’s) responsibility to check with the teacher regarding any late/missed assignments and their due date and if you are able to receive credit.</a:t>
            </a:r>
            <a:r>
              <a:rPr lang="en" sz="1200">
                <a:solidFill>
                  <a:schemeClr val="dk1"/>
                </a:solidFill>
                <a:latin typeface="Century Gothic"/>
                <a:ea typeface="Century Gothic"/>
                <a:cs typeface="Century Gothic"/>
                <a:sym typeface="Century Gothic"/>
              </a:rPr>
              <a:t> </a:t>
            </a:r>
            <a:endParaRPr>
              <a:latin typeface="Century Gothic"/>
              <a:ea typeface="Century Gothic"/>
              <a:cs typeface="Century Gothic"/>
              <a:sym typeface="Century Gothic"/>
            </a:endParaRPr>
          </a:p>
        </p:txBody>
      </p:sp>
      <p:sp>
        <p:nvSpPr>
          <p:cNvPr id="83" name="Google Shape;83;p15"/>
          <p:cNvSpPr txBox="1"/>
          <p:nvPr/>
        </p:nvSpPr>
        <p:spPr>
          <a:xfrm>
            <a:off x="385575" y="8937050"/>
            <a:ext cx="7107900" cy="972300"/>
          </a:xfrm>
          <a:prstGeom prst="rect">
            <a:avLst/>
          </a:prstGeom>
          <a:solidFill>
            <a:srgbClr val="666666"/>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Julius Sans One"/>
                <a:ea typeface="Julius Sans One"/>
                <a:cs typeface="Julius Sans One"/>
                <a:sym typeface="Julius Sans One"/>
              </a:rPr>
              <a:t>“Never leave that for tomorrow which you can do today.” - Benjamin Franklin</a:t>
            </a:r>
            <a:endParaRPr sz="2400">
              <a:solidFill>
                <a:schemeClr val="lt1"/>
              </a:solidFill>
              <a:latin typeface="Julius Sans One"/>
              <a:ea typeface="Julius Sans One"/>
              <a:cs typeface="Julius Sans One"/>
              <a:sym typeface="Julius Sans On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7" name="Shape 87"/>
        <p:cNvGrpSpPr/>
        <p:nvPr/>
      </p:nvGrpSpPr>
      <p:grpSpPr>
        <a:xfrm>
          <a:off x="0" y="0"/>
          <a:ext cx="0" cy="0"/>
          <a:chOff x="0" y="0"/>
          <a:chExt cx="0" cy="0"/>
        </a:xfrm>
      </p:grpSpPr>
      <p:sp>
        <p:nvSpPr>
          <p:cNvPr id="88" name="Google Shape;88;p16"/>
          <p:cNvSpPr txBox="1"/>
          <p:nvPr/>
        </p:nvSpPr>
        <p:spPr>
          <a:xfrm>
            <a:off x="352050" y="301750"/>
            <a:ext cx="7141500" cy="17769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Clr>
                <a:schemeClr val="dk1"/>
              </a:buClr>
              <a:buSzPts val="1100"/>
              <a:buFont typeface="Arial"/>
              <a:buNone/>
            </a:pPr>
            <a:r>
              <a:rPr lang="en" sz="10000">
                <a:solidFill>
                  <a:schemeClr val="dk1"/>
                </a:solidFill>
                <a:latin typeface="Century Gothic"/>
                <a:ea typeface="Century Gothic"/>
                <a:cs typeface="Century Gothic"/>
                <a:sym typeface="Century Gothic"/>
              </a:rPr>
              <a:t>ELA 6</a:t>
            </a:r>
            <a:endParaRPr sz="4200">
              <a:solidFill>
                <a:schemeClr val="dk1"/>
              </a:solidFill>
              <a:latin typeface="Century Gothic"/>
              <a:ea typeface="Century Gothic"/>
              <a:cs typeface="Century Gothic"/>
              <a:sym typeface="Century Gothic"/>
            </a:endParaRPr>
          </a:p>
          <a:p>
            <a:pPr indent="0" lvl="0" marL="0" rtl="0" algn="ctr">
              <a:lnSpc>
                <a:spcPct val="60000"/>
              </a:lnSpc>
              <a:spcBef>
                <a:spcPts val="0"/>
              </a:spcBef>
              <a:spcAft>
                <a:spcPts val="0"/>
              </a:spcAft>
              <a:buClr>
                <a:schemeClr val="dk1"/>
              </a:buClr>
              <a:buSzPts val="1100"/>
              <a:buFont typeface="Arial"/>
              <a:buNone/>
            </a:pPr>
            <a:r>
              <a:rPr lang="en" sz="3400">
                <a:solidFill>
                  <a:schemeClr val="dk1"/>
                </a:solidFill>
                <a:latin typeface="Julius Sans One"/>
                <a:ea typeface="Julius Sans One"/>
                <a:cs typeface="Julius Sans One"/>
                <a:sym typeface="Julius Sans One"/>
              </a:rPr>
              <a:t>With Mrs. Ashley Aucar</a:t>
            </a:r>
            <a:endParaRPr sz="3400">
              <a:solidFill>
                <a:schemeClr val="dk1"/>
              </a:solidFill>
              <a:latin typeface="Julius Sans One"/>
              <a:ea typeface="Julius Sans One"/>
              <a:cs typeface="Julius Sans One"/>
              <a:sym typeface="Julius Sans One"/>
            </a:endParaRPr>
          </a:p>
          <a:p>
            <a:pPr indent="0" lvl="0" marL="0" rtl="0" algn="ctr">
              <a:lnSpc>
                <a:spcPct val="60000"/>
              </a:lnSpc>
              <a:spcBef>
                <a:spcPts val="0"/>
              </a:spcBef>
              <a:spcAft>
                <a:spcPts val="0"/>
              </a:spcAft>
              <a:buNone/>
            </a:pPr>
            <a:r>
              <a:t/>
            </a:r>
            <a:endParaRPr sz="10000">
              <a:latin typeface="Century Gothic"/>
              <a:ea typeface="Century Gothic"/>
              <a:cs typeface="Century Gothic"/>
              <a:sym typeface="Century Gothic"/>
            </a:endParaRPr>
          </a:p>
        </p:txBody>
      </p:sp>
      <p:sp>
        <p:nvSpPr>
          <p:cNvPr id="89" name="Google Shape;89;p16"/>
          <p:cNvSpPr txBox="1"/>
          <p:nvPr/>
        </p:nvSpPr>
        <p:spPr>
          <a:xfrm rot="253">
            <a:off x="3419876" y="2237375"/>
            <a:ext cx="4073700" cy="28812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Julius Sans One"/>
                <a:ea typeface="Julius Sans One"/>
                <a:cs typeface="Julius Sans One"/>
                <a:sym typeface="Julius Sans One"/>
              </a:rPr>
              <a:t>Why is Reading at </a:t>
            </a:r>
            <a:endParaRPr sz="2200">
              <a:latin typeface="Julius Sans One"/>
              <a:ea typeface="Julius Sans One"/>
              <a:cs typeface="Julius Sans One"/>
              <a:sym typeface="Julius Sans One"/>
            </a:endParaRPr>
          </a:p>
          <a:p>
            <a:pPr indent="0" lvl="0" marL="0" rtl="0" algn="ctr">
              <a:spcBef>
                <a:spcPts val="0"/>
              </a:spcBef>
              <a:spcAft>
                <a:spcPts val="0"/>
              </a:spcAft>
              <a:buNone/>
            </a:pPr>
            <a:r>
              <a:rPr lang="en" sz="2200">
                <a:latin typeface="Julius Sans One"/>
                <a:ea typeface="Julius Sans One"/>
                <a:cs typeface="Julius Sans One"/>
                <a:sym typeface="Julius Sans One"/>
              </a:rPr>
              <a:t>Home Important?</a:t>
            </a:r>
            <a:endParaRPr sz="2200">
              <a:latin typeface="Julius Sans One"/>
              <a:ea typeface="Julius Sans One"/>
              <a:cs typeface="Julius Sans One"/>
              <a:sym typeface="Julius Sans One"/>
            </a:endParaRPr>
          </a:p>
          <a:p>
            <a:pPr indent="0" lvl="0" marL="0" rtl="0" algn="ctr">
              <a:spcBef>
                <a:spcPts val="0"/>
              </a:spcBef>
              <a:spcAft>
                <a:spcPts val="0"/>
              </a:spcAft>
              <a:buNone/>
            </a:pPr>
            <a:r>
              <a:t/>
            </a:r>
            <a:endParaRPr b="1" sz="600">
              <a:latin typeface="Century Gothic"/>
              <a:ea typeface="Century Gothic"/>
              <a:cs typeface="Century Gothic"/>
              <a:sym typeface="Century Gothic"/>
            </a:endParaRPr>
          </a:p>
          <a:p>
            <a:pPr indent="0" lvl="0" marL="0" rtl="0" algn="l">
              <a:spcBef>
                <a:spcPts val="0"/>
              </a:spcBef>
              <a:spcAft>
                <a:spcPts val="0"/>
              </a:spcAft>
              <a:buNone/>
            </a:pPr>
            <a:r>
              <a:rPr lang="en" sz="1200">
                <a:latin typeface="Century Gothic"/>
                <a:ea typeface="Century Gothic"/>
                <a:cs typeface="Century Gothic"/>
                <a:sym typeface="Century Gothic"/>
              </a:rPr>
              <a:t>When a student reads 20 minutes a day at home, that student reads 1,800,000 words a year. </a:t>
            </a:r>
            <a:endParaRPr sz="1200">
              <a:latin typeface="Century Gothic"/>
              <a:ea typeface="Century Gothic"/>
              <a:cs typeface="Century Gothic"/>
              <a:sym typeface="Century Gothic"/>
            </a:endParaRPr>
          </a:p>
          <a:p>
            <a:pPr indent="0" lvl="0" marL="0" rtl="0" algn="l">
              <a:spcBef>
                <a:spcPts val="0"/>
              </a:spcBef>
              <a:spcAft>
                <a:spcPts val="0"/>
              </a:spcAft>
              <a:buNone/>
            </a:pPr>
            <a:r>
              <a:t/>
            </a:r>
            <a:endParaRPr sz="1200">
              <a:latin typeface="Century Gothic"/>
              <a:ea typeface="Century Gothic"/>
              <a:cs typeface="Century Gothic"/>
              <a:sym typeface="Century Gothic"/>
            </a:endParaRPr>
          </a:p>
          <a:p>
            <a:pPr indent="0" lvl="0" marL="0" rtl="0" algn="l">
              <a:spcBef>
                <a:spcPts val="0"/>
              </a:spcBef>
              <a:spcAft>
                <a:spcPts val="0"/>
              </a:spcAft>
              <a:buNone/>
            </a:pPr>
            <a:r>
              <a:rPr lang="en" sz="1200">
                <a:latin typeface="Century Gothic"/>
                <a:ea typeface="Century Gothic"/>
                <a:cs typeface="Century Gothic"/>
                <a:sym typeface="Century Gothic"/>
              </a:rPr>
              <a:t>A student who reads one minute or less each day only encounters  8,000 words per year.</a:t>
            </a:r>
            <a:endParaRPr sz="1200">
              <a:latin typeface="Century Gothic"/>
              <a:ea typeface="Century Gothic"/>
              <a:cs typeface="Century Gothic"/>
              <a:sym typeface="Century Gothic"/>
            </a:endParaRPr>
          </a:p>
          <a:p>
            <a:pPr indent="0" lvl="0" marL="0" rtl="0" algn="l">
              <a:spcBef>
                <a:spcPts val="0"/>
              </a:spcBef>
              <a:spcAft>
                <a:spcPts val="0"/>
              </a:spcAft>
              <a:buNone/>
            </a:pPr>
            <a:r>
              <a:t/>
            </a:r>
            <a:endParaRPr sz="600">
              <a:latin typeface="Century Gothic"/>
              <a:ea typeface="Century Gothic"/>
              <a:cs typeface="Century Gothic"/>
              <a:sym typeface="Century Gothic"/>
            </a:endParaRPr>
          </a:p>
          <a:p>
            <a:pPr indent="0" lvl="0" marL="0" rtl="0" algn="l">
              <a:spcBef>
                <a:spcPts val="0"/>
              </a:spcBef>
              <a:spcAft>
                <a:spcPts val="0"/>
              </a:spcAft>
              <a:buNone/>
            </a:pPr>
            <a:r>
              <a:rPr lang="en" sz="1200">
                <a:latin typeface="Century Gothic"/>
                <a:ea typeface="Century Gothic"/>
                <a:cs typeface="Century Gothic"/>
                <a:sym typeface="Century Gothic"/>
              </a:rPr>
              <a:t>Students who read 20 minutes a day at home also perform 90% better on all content area assessments than their classmates who do not read. Reading as much and as well as you can is a key to your success in school and beyond!</a:t>
            </a:r>
            <a:endParaRPr sz="1200">
              <a:latin typeface="Century Gothic"/>
              <a:ea typeface="Century Gothic"/>
              <a:cs typeface="Century Gothic"/>
              <a:sym typeface="Century Gothic"/>
            </a:endParaRPr>
          </a:p>
          <a:p>
            <a:pPr indent="0" lvl="0" marL="0" rtl="0" algn="l">
              <a:spcBef>
                <a:spcPts val="0"/>
              </a:spcBef>
              <a:spcAft>
                <a:spcPts val="0"/>
              </a:spcAft>
              <a:buNone/>
            </a:pPr>
            <a:r>
              <a:t/>
            </a:r>
            <a:endParaRPr sz="1200">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0" name="Google Shape;90;p16"/>
          <p:cNvSpPr txBox="1"/>
          <p:nvPr/>
        </p:nvSpPr>
        <p:spPr>
          <a:xfrm>
            <a:off x="354225" y="2237225"/>
            <a:ext cx="2948400" cy="2881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Julius Sans One"/>
                <a:ea typeface="Julius Sans One"/>
                <a:cs typeface="Julius Sans One"/>
                <a:sym typeface="Julius Sans One"/>
              </a:rPr>
              <a:t>Reading at Home</a:t>
            </a:r>
            <a:endParaRPr sz="600">
              <a:latin typeface="Julius Sans One"/>
              <a:ea typeface="Julius Sans One"/>
              <a:cs typeface="Julius Sans One"/>
              <a:sym typeface="Julius Sans One"/>
            </a:endParaRPr>
          </a:p>
          <a:p>
            <a:pPr indent="0" lvl="0" marL="0" rtl="0" algn="l">
              <a:spcBef>
                <a:spcPts val="0"/>
              </a:spcBef>
              <a:spcAft>
                <a:spcPts val="0"/>
              </a:spcAft>
              <a:buNone/>
            </a:pPr>
            <a:r>
              <a:rPr b="1" lang="en" sz="1200">
                <a:latin typeface="Century Gothic"/>
                <a:ea typeface="Century Gothic"/>
                <a:cs typeface="Century Gothic"/>
                <a:sym typeface="Century Gothic"/>
              </a:rPr>
              <a:t>Support reading as a family:</a:t>
            </a:r>
            <a:r>
              <a:rPr lang="en" sz="1200">
                <a:latin typeface="Century Gothic"/>
                <a:ea typeface="Century Gothic"/>
                <a:cs typeface="Century Gothic"/>
                <a:sym typeface="Century Gothic"/>
              </a:rPr>
              <a:t> </a:t>
            </a:r>
            <a:endParaRPr sz="600">
              <a:latin typeface="Century Gothic"/>
              <a:ea typeface="Century Gothic"/>
              <a:cs typeface="Century Gothic"/>
              <a:sym typeface="Century Gothic"/>
            </a:endParaRPr>
          </a:p>
          <a:p>
            <a:pPr indent="-304800" lvl="0" marL="457200" rtl="0" algn="l">
              <a:spcBef>
                <a:spcPts val="0"/>
              </a:spcBef>
              <a:spcAft>
                <a:spcPts val="0"/>
              </a:spcAft>
              <a:buSzPts val="1200"/>
              <a:buFont typeface="Century Gothic"/>
              <a:buAutoNum type="arabicPeriod"/>
            </a:pPr>
            <a:r>
              <a:rPr lang="en" sz="1200">
                <a:latin typeface="Century Gothic"/>
                <a:ea typeface="Century Gothic"/>
                <a:cs typeface="Century Gothic"/>
                <a:sym typeface="Century Gothic"/>
              </a:rPr>
              <a:t>Agree to turn off electronics to drop everything and read for at least 20 minutes/night.</a:t>
            </a:r>
            <a:endParaRPr sz="1200">
              <a:latin typeface="Century Gothic"/>
              <a:ea typeface="Century Gothic"/>
              <a:cs typeface="Century Gothic"/>
              <a:sym typeface="Century Gothic"/>
            </a:endParaRPr>
          </a:p>
          <a:p>
            <a:pPr indent="-304800" lvl="0" marL="457200" rtl="0" algn="l">
              <a:spcBef>
                <a:spcPts val="0"/>
              </a:spcBef>
              <a:spcAft>
                <a:spcPts val="0"/>
              </a:spcAft>
              <a:buSzPts val="1200"/>
              <a:buFont typeface="Century Gothic"/>
              <a:buAutoNum type="arabicPeriod"/>
            </a:pPr>
            <a:r>
              <a:rPr lang="en" sz="1200">
                <a:latin typeface="Century Gothic"/>
                <a:ea typeface="Century Gothic"/>
                <a:cs typeface="Century Gothic"/>
                <a:sym typeface="Century Gothic"/>
              </a:rPr>
              <a:t>Read together.  Talk about books as a family. Listen to books in the car (audio books are amazing!).  Read books at bedtime.</a:t>
            </a:r>
            <a:endParaRPr sz="1200">
              <a:latin typeface="Century Gothic"/>
              <a:ea typeface="Century Gothic"/>
              <a:cs typeface="Century Gothic"/>
              <a:sym typeface="Century Gothic"/>
            </a:endParaRPr>
          </a:p>
          <a:p>
            <a:pPr indent="-304800" lvl="0" marL="457200" rtl="0" algn="l">
              <a:spcBef>
                <a:spcPts val="0"/>
              </a:spcBef>
              <a:spcAft>
                <a:spcPts val="0"/>
              </a:spcAft>
              <a:buSzPts val="1200"/>
              <a:buFont typeface="Century Gothic"/>
              <a:buAutoNum type="arabicPeriod"/>
            </a:pPr>
            <a:r>
              <a:rPr lang="en" sz="1200">
                <a:latin typeface="Century Gothic"/>
                <a:ea typeface="Century Gothic"/>
                <a:cs typeface="Century Gothic"/>
                <a:sym typeface="Century Gothic"/>
              </a:rPr>
              <a:t>Realize that you WILL get smarter by dedicating reading time at home--have a growth mindset!</a:t>
            </a:r>
            <a:endParaRPr sz="1200">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1" name="Google Shape;91;p16"/>
          <p:cNvSpPr txBox="1"/>
          <p:nvPr/>
        </p:nvSpPr>
        <p:spPr>
          <a:xfrm>
            <a:off x="194875" y="6185925"/>
            <a:ext cx="7420500" cy="37674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000000"/>
                </a:solidFill>
                <a:latin typeface="Century Gothic"/>
                <a:ea typeface="Century Gothic"/>
                <a:cs typeface="Century Gothic"/>
                <a:sym typeface="Century Gothic"/>
              </a:rPr>
              <a:t>I have read and understand the grading policy</a:t>
            </a:r>
            <a:r>
              <a:rPr lang="en">
                <a:latin typeface="Century Gothic"/>
                <a:ea typeface="Century Gothic"/>
                <a:cs typeface="Century Gothic"/>
                <a:sym typeface="Century Gothic"/>
              </a:rPr>
              <a:t> </a:t>
            </a:r>
            <a:r>
              <a:rPr lang="en">
                <a:solidFill>
                  <a:srgbClr val="000000"/>
                </a:solidFill>
                <a:latin typeface="Century Gothic"/>
                <a:ea typeface="Century Gothic"/>
                <a:cs typeface="Century Gothic"/>
                <a:sym typeface="Century Gothic"/>
              </a:rPr>
              <a:t>and syllabus for E</a:t>
            </a:r>
            <a:r>
              <a:rPr lang="en">
                <a:latin typeface="Century Gothic"/>
                <a:ea typeface="Century Gothic"/>
                <a:cs typeface="Century Gothic"/>
                <a:sym typeface="Century Gothic"/>
              </a:rPr>
              <a:t>LA 6</a:t>
            </a:r>
            <a:r>
              <a:rPr lang="en">
                <a:solidFill>
                  <a:srgbClr val="000000"/>
                </a:solidFill>
                <a:latin typeface="Century Gothic"/>
                <a:ea typeface="Century Gothic"/>
                <a:cs typeface="Century Gothic"/>
                <a:sym typeface="Century Gothic"/>
              </a:rPr>
              <a:t>.  </a:t>
            </a:r>
            <a:endParaRPr>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t/>
            </a:r>
            <a:endParaRPr sz="600">
              <a:latin typeface="Century Gothic"/>
              <a:ea typeface="Century Gothic"/>
              <a:cs typeface="Century Gothic"/>
              <a:sym typeface="Century Gothic"/>
            </a:endParaRPr>
          </a:p>
          <a:p>
            <a:pPr indent="0" lvl="0" marL="0" rtl="0" algn="l">
              <a:spcBef>
                <a:spcPts val="0"/>
              </a:spcBef>
              <a:spcAft>
                <a:spcPts val="0"/>
              </a:spcAft>
              <a:buNone/>
            </a:pPr>
            <a:r>
              <a:t/>
            </a:r>
            <a:endParaRPr sz="600">
              <a:latin typeface="Century Gothic"/>
              <a:ea typeface="Century Gothic"/>
              <a:cs typeface="Century Gothic"/>
              <a:sym typeface="Century Gothic"/>
            </a:endParaRPr>
          </a:p>
          <a:p>
            <a:pPr indent="0" lvl="0" marL="0" rtl="0" algn="l">
              <a:spcBef>
                <a:spcPts val="0"/>
              </a:spcBef>
              <a:spcAft>
                <a:spcPts val="0"/>
              </a:spcAft>
              <a:buNone/>
            </a:pPr>
            <a:r>
              <a:rPr lang="en">
                <a:solidFill>
                  <a:srgbClr val="000000"/>
                </a:solidFill>
                <a:latin typeface="Century Gothic"/>
                <a:ea typeface="Century Gothic"/>
                <a:cs typeface="Century Gothic"/>
                <a:sym typeface="Century Gothic"/>
              </a:rPr>
              <a:t>Please print your </a:t>
            </a:r>
            <a:r>
              <a:rPr lang="en">
                <a:latin typeface="Century Gothic"/>
                <a:ea typeface="Century Gothic"/>
                <a:cs typeface="Century Gothic"/>
                <a:sym typeface="Century Gothic"/>
              </a:rPr>
              <a:t>child</a:t>
            </a:r>
            <a:r>
              <a:rPr lang="en">
                <a:solidFill>
                  <a:srgbClr val="000000"/>
                </a:solidFill>
                <a:latin typeface="Century Gothic"/>
                <a:ea typeface="Century Gothic"/>
                <a:cs typeface="Century Gothic"/>
                <a:sym typeface="Century Gothic"/>
              </a:rPr>
              <a:t>’s name </a:t>
            </a:r>
            <a:endParaRPr>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t/>
            </a:r>
            <a:endParaRPr>
              <a:solidFill>
                <a:srgbClr val="000000"/>
              </a:solidFill>
              <a:latin typeface="Century Gothic"/>
              <a:ea typeface="Century Gothic"/>
              <a:cs typeface="Century Gothic"/>
              <a:sym typeface="Century Gothic"/>
            </a:endParaRPr>
          </a:p>
          <a:p>
            <a:pPr indent="0" lvl="0" marL="0" rtl="0" algn="l">
              <a:spcBef>
                <a:spcPts val="0"/>
              </a:spcBef>
              <a:spcAft>
                <a:spcPts val="0"/>
              </a:spcAft>
              <a:buClr>
                <a:srgbClr val="000000"/>
              </a:buClr>
              <a:buSzPts val="1100"/>
              <a:buFont typeface="Arial"/>
              <a:buNone/>
            </a:pPr>
            <a:r>
              <a:t/>
            </a:r>
            <a:endParaRPr>
              <a:solidFill>
                <a:srgbClr val="000000"/>
              </a:solidFill>
              <a:latin typeface="Century Gothic"/>
              <a:ea typeface="Century Gothic"/>
              <a:cs typeface="Century Gothic"/>
              <a:sym typeface="Century Gothic"/>
            </a:endParaRPr>
          </a:p>
          <a:p>
            <a:pPr indent="0" lvl="0" marL="0" rtl="0" algn="l">
              <a:spcBef>
                <a:spcPts val="0"/>
              </a:spcBef>
              <a:spcAft>
                <a:spcPts val="0"/>
              </a:spcAft>
              <a:buClr>
                <a:srgbClr val="000000"/>
              </a:buClr>
              <a:buSzPts val="1100"/>
              <a:buFont typeface="Arial"/>
              <a:buNone/>
            </a:pPr>
            <a:r>
              <a:t/>
            </a:r>
            <a:endParaRPr>
              <a:solidFill>
                <a:srgbClr val="000000"/>
              </a:solidFill>
              <a:latin typeface="Century Gothic"/>
              <a:ea typeface="Century Gothic"/>
              <a:cs typeface="Century Gothic"/>
              <a:sym typeface="Century Gothic"/>
            </a:endParaRPr>
          </a:p>
          <a:p>
            <a:pPr indent="0" lvl="0" marL="0" rtl="0" algn="l">
              <a:spcBef>
                <a:spcPts val="0"/>
              </a:spcBef>
              <a:spcAft>
                <a:spcPts val="0"/>
              </a:spcAft>
              <a:buClr>
                <a:srgbClr val="000000"/>
              </a:buClr>
              <a:buSzPts val="1100"/>
              <a:buFont typeface="Arial"/>
              <a:buNone/>
            </a:pPr>
            <a:r>
              <a:rPr lang="en">
                <a:solidFill>
                  <a:srgbClr val="000000"/>
                </a:solidFill>
                <a:latin typeface="Century Gothic"/>
                <a:ea typeface="Century Gothic"/>
                <a:cs typeface="Century Gothic"/>
                <a:sym typeface="Century Gothic"/>
              </a:rPr>
              <a:t>Please sign (type) and include your email address if available.  Thank you!</a:t>
            </a:r>
            <a:endParaRPr>
              <a:solidFill>
                <a:srgbClr val="000000"/>
              </a:solidFill>
              <a:latin typeface="Century Gothic"/>
              <a:ea typeface="Century Gothic"/>
              <a:cs typeface="Century Gothic"/>
              <a:sym typeface="Century Gothic"/>
            </a:endParaRPr>
          </a:p>
          <a:p>
            <a:pPr indent="0" lvl="0" marL="0" rtl="0" algn="l">
              <a:spcBef>
                <a:spcPts val="0"/>
              </a:spcBef>
              <a:spcAft>
                <a:spcPts val="0"/>
              </a:spcAft>
              <a:buClr>
                <a:srgbClr val="000000"/>
              </a:buClr>
              <a:buSzPts val="1100"/>
              <a:buFont typeface="Arial"/>
              <a:buNone/>
            </a:pPr>
            <a:r>
              <a:t/>
            </a:r>
            <a:endParaRPr>
              <a:solidFill>
                <a:srgbClr val="000000"/>
              </a:solidFill>
            </a:endParaRPr>
          </a:p>
          <a:p>
            <a:pPr indent="0" lvl="0" marL="0" rtl="0" algn="l">
              <a:spcBef>
                <a:spcPts val="0"/>
              </a:spcBef>
              <a:spcAft>
                <a:spcPts val="0"/>
              </a:spcAft>
              <a:buClr>
                <a:srgbClr val="000000"/>
              </a:buClr>
              <a:buSzPts val="1100"/>
              <a:buFont typeface="Arial"/>
              <a:buNone/>
            </a:pPr>
            <a:r>
              <a:t/>
            </a:r>
            <a:endParaRPr>
              <a:solidFill>
                <a:srgbClr val="000000"/>
              </a:solidFill>
            </a:endParaRPr>
          </a:p>
          <a:p>
            <a:pPr indent="0" lvl="0" marL="0" rtl="0" algn="l">
              <a:spcBef>
                <a:spcPts val="0"/>
              </a:spcBef>
              <a:spcAft>
                <a:spcPts val="0"/>
              </a:spcAft>
              <a:buClr>
                <a:srgbClr val="000000"/>
              </a:buClr>
              <a:buSzPts val="1100"/>
              <a:buFont typeface="Arial"/>
              <a:buNone/>
            </a:pPr>
            <a:r>
              <a:rPr lang="en">
                <a:solidFill>
                  <a:srgbClr val="000000"/>
                </a:solidFill>
              </a:rPr>
              <a:t>        </a:t>
            </a:r>
            <a:endParaRPr>
              <a:solidFill>
                <a:srgbClr val="000000"/>
              </a:solidFill>
            </a:endParaRPr>
          </a:p>
          <a:p>
            <a:pPr indent="0" lvl="0" marL="0" rtl="0" algn="l">
              <a:spcBef>
                <a:spcPts val="0"/>
              </a:spcBef>
              <a:spcAft>
                <a:spcPts val="0"/>
              </a:spcAft>
              <a:buClr>
                <a:srgbClr val="000000"/>
              </a:buClr>
              <a:buSzPts val="1100"/>
              <a:buFont typeface="Arial"/>
              <a:buNone/>
            </a:pPr>
            <a:r>
              <a:rPr lang="en" sz="800">
                <a:solidFill>
                  <a:srgbClr val="000000"/>
                </a:solidFill>
              </a:rPr>
              <a:t>Parent/Guardian Signature							            Date</a:t>
            </a:r>
            <a:endParaRPr sz="800">
              <a:solidFill>
                <a:srgbClr val="000000"/>
              </a:solidFill>
            </a:endParaRPr>
          </a:p>
          <a:p>
            <a:pPr indent="0" lvl="0" marL="0" rtl="0" algn="l">
              <a:spcBef>
                <a:spcPts val="0"/>
              </a:spcBef>
              <a:spcAft>
                <a:spcPts val="0"/>
              </a:spcAft>
              <a:buClr>
                <a:srgbClr val="000000"/>
              </a:buClr>
              <a:buSzPts val="1100"/>
              <a:buFont typeface="Arial"/>
              <a:buNone/>
            </a:pPr>
            <a:r>
              <a:t/>
            </a:r>
            <a:endParaRPr sz="800">
              <a:solidFill>
                <a:srgbClr val="000000"/>
              </a:solidFill>
            </a:endParaRPr>
          </a:p>
          <a:p>
            <a:pPr indent="0" lvl="0" marL="0" rtl="0" algn="l">
              <a:spcBef>
                <a:spcPts val="0"/>
              </a:spcBef>
              <a:spcAft>
                <a:spcPts val="0"/>
              </a:spcAft>
              <a:buClr>
                <a:srgbClr val="000000"/>
              </a:buClr>
              <a:buSzPts val="1100"/>
              <a:buFont typeface="Arial"/>
              <a:buNone/>
            </a:pPr>
            <a:r>
              <a:t/>
            </a:r>
            <a:endParaRPr sz="800">
              <a:solidFill>
                <a:srgbClr val="000000"/>
              </a:solidFill>
            </a:endParaRPr>
          </a:p>
          <a:p>
            <a:pPr indent="0" lvl="0" marL="0" rtl="0" algn="l">
              <a:spcBef>
                <a:spcPts val="0"/>
              </a:spcBef>
              <a:spcAft>
                <a:spcPts val="0"/>
              </a:spcAft>
              <a:buClr>
                <a:srgbClr val="000000"/>
              </a:buClr>
              <a:buSzPts val="1100"/>
              <a:buFont typeface="Arial"/>
              <a:buNone/>
            </a:pPr>
            <a:r>
              <a:t/>
            </a:r>
            <a:endParaRPr sz="800">
              <a:solidFill>
                <a:srgbClr val="000000"/>
              </a:solidFill>
            </a:endParaRPr>
          </a:p>
          <a:p>
            <a:pPr indent="0" lvl="0" marL="0" rtl="0" algn="l">
              <a:spcBef>
                <a:spcPts val="0"/>
              </a:spcBef>
              <a:spcAft>
                <a:spcPts val="0"/>
              </a:spcAft>
              <a:buClr>
                <a:srgbClr val="000000"/>
              </a:buClr>
              <a:buSzPts val="1100"/>
              <a:buFont typeface="Arial"/>
              <a:buNone/>
            </a:pPr>
            <a:r>
              <a:t/>
            </a:r>
            <a:endParaRPr>
              <a:solidFill>
                <a:srgbClr val="000000"/>
              </a:solidFill>
            </a:endParaRPr>
          </a:p>
          <a:p>
            <a:pPr indent="0" lvl="0" marL="0" rtl="0" algn="l">
              <a:spcBef>
                <a:spcPts val="0"/>
              </a:spcBef>
              <a:spcAft>
                <a:spcPts val="0"/>
              </a:spcAft>
              <a:buClr>
                <a:srgbClr val="000000"/>
              </a:buClr>
              <a:buSzPts val="1100"/>
              <a:buFont typeface="Arial"/>
              <a:buNone/>
            </a:pPr>
            <a:r>
              <a:rPr lang="en" sz="800">
                <a:solidFill>
                  <a:srgbClr val="000000"/>
                </a:solidFill>
              </a:rPr>
              <a:t>Email Address (if available)</a:t>
            </a:r>
            <a:endParaRPr sz="800">
              <a:solidFill>
                <a:srgbClr val="000000"/>
              </a:solidFill>
            </a:endParaRPr>
          </a:p>
          <a:p>
            <a:pPr indent="0" lvl="0" marL="0" rtl="0" algn="l">
              <a:spcBef>
                <a:spcPts val="0"/>
              </a:spcBef>
              <a:spcAft>
                <a:spcPts val="0"/>
              </a:spcAft>
              <a:buClr>
                <a:srgbClr val="000000"/>
              </a:buClr>
              <a:buSzPts val="1100"/>
              <a:buFont typeface="Arial"/>
              <a:buNone/>
            </a:pPr>
            <a:r>
              <a:t/>
            </a:r>
            <a:endParaRPr sz="800">
              <a:solidFill>
                <a:srgbClr val="000000"/>
              </a:solidFill>
            </a:endParaRPr>
          </a:p>
          <a:p>
            <a:pPr indent="0" lvl="0" marL="0" rtl="0" algn="l">
              <a:spcBef>
                <a:spcPts val="0"/>
              </a:spcBef>
              <a:spcAft>
                <a:spcPts val="0"/>
              </a:spcAft>
              <a:buClr>
                <a:srgbClr val="000000"/>
              </a:buClr>
              <a:buSzPts val="1100"/>
              <a:buFont typeface="Arial"/>
              <a:buNone/>
            </a:pPr>
            <a:r>
              <a:t/>
            </a:r>
            <a:endParaRPr sz="800">
              <a:solidFill>
                <a:srgbClr val="000000"/>
              </a:solidFill>
            </a:endParaRPr>
          </a:p>
          <a:p>
            <a:pPr indent="0" lvl="0" marL="0" rtl="0" algn="l">
              <a:spcBef>
                <a:spcPts val="0"/>
              </a:spcBef>
              <a:spcAft>
                <a:spcPts val="0"/>
              </a:spcAft>
              <a:buClr>
                <a:srgbClr val="000000"/>
              </a:buClr>
              <a:buSzPts val="1100"/>
              <a:buFont typeface="Arial"/>
              <a:buNone/>
            </a:pPr>
            <a:r>
              <a:t/>
            </a:r>
            <a:endParaRPr sz="800">
              <a:solidFill>
                <a:srgbClr val="000000"/>
              </a:solidFill>
            </a:endParaRPr>
          </a:p>
          <a:p>
            <a:pPr indent="0" lvl="0" marL="0" rtl="0" algn="l">
              <a:spcBef>
                <a:spcPts val="0"/>
              </a:spcBef>
              <a:spcAft>
                <a:spcPts val="0"/>
              </a:spcAft>
              <a:buClr>
                <a:srgbClr val="000000"/>
              </a:buClr>
              <a:buSzPts val="1100"/>
              <a:buFont typeface="Arial"/>
              <a:buNone/>
            </a:pPr>
            <a:r>
              <a:rPr lang="en">
                <a:solidFill>
                  <a:srgbClr val="000000"/>
                </a:solidFill>
              </a:rPr>
              <a:t>   </a:t>
            </a:r>
            <a:endParaRPr>
              <a:solidFill>
                <a:srgbClr val="000000"/>
              </a:solidFill>
            </a:endParaRPr>
          </a:p>
          <a:p>
            <a:pPr indent="0" lvl="0" marL="0" rtl="0" algn="l">
              <a:spcBef>
                <a:spcPts val="0"/>
              </a:spcBef>
              <a:spcAft>
                <a:spcPts val="0"/>
              </a:spcAft>
              <a:buClr>
                <a:srgbClr val="000000"/>
              </a:buClr>
              <a:buSzPts val="1100"/>
              <a:buFont typeface="Arial"/>
              <a:buNone/>
            </a:pPr>
            <a:r>
              <a:rPr lang="en" sz="800">
                <a:solidFill>
                  <a:srgbClr val="000000"/>
                </a:solidFill>
              </a:rPr>
              <a:t>Student Signature								Date</a:t>
            </a:r>
            <a:endParaRPr/>
          </a:p>
          <a:p>
            <a:pPr indent="0" lvl="0" marL="0" rtl="0" algn="l">
              <a:spcBef>
                <a:spcPts val="1000"/>
              </a:spcBef>
              <a:spcAft>
                <a:spcPts val="0"/>
              </a:spcAft>
              <a:buNone/>
            </a:pPr>
            <a:r>
              <a:t/>
            </a:r>
            <a:endParaRPr>
              <a:latin typeface="Chelsea Market"/>
              <a:ea typeface="Chelsea Market"/>
              <a:cs typeface="Chelsea Market"/>
              <a:sym typeface="Chelsea Market"/>
            </a:endParaRPr>
          </a:p>
        </p:txBody>
      </p:sp>
      <p:sp>
        <p:nvSpPr>
          <p:cNvPr id="92" name="Google Shape;92;p16"/>
          <p:cNvSpPr txBox="1"/>
          <p:nvPr/>
        </p:nvSpPr>
        <p:spPr>
          <a:xfrm>
            <a:off x="301750" y="6923525"/>
            <a:ext cx="4811400" cy="5196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txBox="1"/>
          <p:nvPr/>
        </p:nvSpPr>
        <p:spPr>
          <a:xfrm>
            <a:off x="301750" y="7809825"/>
            <a:ext cx="4107300" cy="5196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6"/>
          <p:cNvSpPr txBox="1"/>
          <p:nvPr/>
        </p:nvSpPr>
        <p:spPr>
          <a:xfrm>
            <a:off x="4527800" y="7809825"/>
            <a:ext cx="2780700" cy="5196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6"/>
          <p:cNvSpPr txBox="1"/>
          <p:nvPr/>
        </p:nvSpPr>
        <p:spPr>
          <a:xfrm>
            <a:off x="301750" y="8583175"/>
            <a:ext cx="4811400" cy="440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6"/>
          <p:cNvSpPr txBox="1"/>
          <p:nvPr/>
        </p:nvSpPr>
        <p:spPr>
          <a:xfrm>
            <a:off x="301750" y="9277025"/>
            <a:ext cx="4107300" cy="440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txBox="1"/>
          <p:nvPr/>
        </p:nvSpPr>
        <p:spPr>
          <a:xfrm>
            <a:off x="4527800" y="9284350"/>
            <a:ext cx="2780700" cy="440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txBox="1"/>
          <p:nvPr/>
        </p:nvSpPr>
        <p:spPr>
          <a:xfrm>
            <a:off x="150" y="5256275"/>
            <a:ext cx="7772400" cy="787800"/>
          </a:xfrm>
          <a:prstGeom prst="rect">
            <a:avLst/>
          </a:prstGeom>
          <a:solidFill>
            <a:srgbClr val="666666"/>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750">
                <a:solidFill>
                  <a:srgbClr val="FFFFFF"/>
                </a:solidFill>
                <a:latin typeface="Julius Sans One"/>
                <a:ea typeface="Julius Sans One"/>
                <a:cs typeface="Julius Sans One"/>
                <a:sym typeface="Julius Sans One"/>
              </a:rPr>
              <a:t>“If you find a book you really want to read but it hasn’t been written yet, then you must write it.” - Toni Morrison</a:t>
            </a:r>
            <a:endParaRPr sz="1700">
              <a:solidFill>
                <a:srgbClr val="FFFFFF"/>
              </a:solidFill>
              <a:latin typeface="Julius Sans One"/>
              <a:ea typeface="Julius Sans One"/>
              <a:cs typeface="Julius Sans One"/>
              <a:sym typeface="Julius Sans On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nvSpPr>
        <p:spPr>
          <a:xfrm>
            <a:off x="352050" y="301750"/>
            <a:ext cx="7141500" cy="13080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60000"/>
              </a:lnSpc>
              <a:spcBef>
                <a:spcPts val="0"/>
              </a:spcBef>
              <a:spcAft>
                <a:spcPts val="0"/>
              </a:spcAft>
              <a:buNone/>
            </a:pPr>
            <a:r>
              <a:rPr lang="en" sz="8000">
                <a:latin typeface="Century Gothic"/>
                <a:ea typeface="Century Gothic"/>
                <a:cs typeface="Century Gothic"/>
                <a:sym typeface="Century Gothic"/>
              </a:rPr>
              <a:t>ELA 6</a:t>
            </a:r>
            <a:r>
              <a:rPr lang="en" sz="10000">
                <a:latin typeface="Century Gothic"/>
                <a:ea typeface="Century Gothic"/>
                <a:cs typeface="Century Gothic"/>
                <a:sym typeface="Century Gothic"/>
              </a:rPr>
              <a:t> </a:t>
            </a:r>
            <a:r>
              <a:rPr lang="en" sz="2500">
                <a:latin typeface="Century Gothic"/>
                <a:ea typeface="Century Gothic"/>
                <a:cs typeface="Century Gothic"/>
                <a:sym typeface="Century Gothic"/>
              </a:rPr>
              <a:t>e</a:t>
            </a:r>
            <a:r>
              <a:rPr lang="en" sz="2500">
                <a:latin typeface="Century Gothic"/>
                <a:ea typeface="Century Gothic"/>
                <a:cs typeface="Century Gothic"/>
                <a:sym typeface="Century Gothic"/>
              </a:rPr>
              <a:t>n cuarto 124</a:t>
            </a:r>
            <a:endParaRPr sz="2200">
              <a:latin typeface="Century Gothic"/>
              <a:ea typeface="Century Gothic"/>
              <a:cs typeface="Century Gothic"/>
              <a:sym typeface="Century Gothic"/>
            </a:endParaRPr>
          </a:p>
          <a:p>
            <a:pPr indent="0" lvl="0" marL="0" rtl="0" algn="ctr">
              <a:lnSpc>
                <a:spcPct val="60000"/>
              </a:lnSpc>
              <a:spcBef>
                <a:spcPts val="0"/>
              </a:spcBef>
              <a:spcAft>
                <a:spcPts val="0"/>
              </a:spcAft>
              <a:buNone/>
            </a:pPr>
            <a:r>
              <a:rPr lang="en" sz="2500">
                <a:latin typeface="Julius Sans One"/>
                <a:ea typeface="Julius Sans One"/>
                <a:cs typeface="Julius Sans One"/>
                <a:sym typeface="Julius Sans One"/>
              </a:rPr>
              <a:t>con</a:t>
            </a:r>
            <a:r>
              <a:rPr lang="en" sz="2500">
                <a:latin typeface="Julius Sans One"/>
                <a:ea typeface="Julius Sans One"/>
                <a:cs typeface="Julius Sans One"/>
                <a:sym typeface="Julius Sans One"/>
              </a:rPr>
              <a:t> SR. Ashley Aucar</a:t>
            </a:r>
            <a:r>
              <a:rPr lang="en" sz="3400">
                <a:latin typeface="Julius Sans One"/>
                <a:ea typeface="Julius Sans One"/>
                <a:cs typeface="Julius Sans One"/>
                <a:sym typeface="Julius Sans One"/>
              </a:rPr>
              <a:t> </a:t>
            </a:r>
            <a:endParaRPr sz="3400">
              <a:latin typeface="Julius Sans One"/>
              <a:ea typeface="Julius Sans One"/>
              <a:cs typeface="Julius Sans One"/>
              <a:sym typeface="Julius Sans One"/>
            </a:endParaRPr>
          </a:p>
        </p:txBody>
      </p:sp>
      <p:pic>
        <p:nvPicPr>
          <p:cNvPr id="104" name="Google Shape;104;p17"/>
          <p:cNvPicPr preferRelativeResize="0"/>
          <p:nvPr/>
        </p:nvPicPr>
        <p:blipFill rotWithShape="1">
          <a:blip r:embed="rId3">
            <a:alphaModFix/>
          </a:blip>
          <a:srcRect b="0" l="2856" r="0" t="0"/>
          <a:stretch/>
        </p:blipFill>
        <p:spPr>
          <a:xfrm>
            <a:off x="4953000" y="2279900"/>
            <a:ext cx="2540550" cy="4056899"/>
          </a:xfrm>
          <a:prstGeom prst="rect">
            <a:avLst/>
          </a:prstGeom>
          <a:noFill/>
          <a:ln>
            <a:noFill/>
          </a:ln>
        </p:spPr>
      </p:pic>
      <p:sp>
        <p:nvSpPr>
          <p:cNvPr id="105" name="Google Shape;105;p17"/>
          <p:cNvSpPr txBox="1"/>
          <p:nvPr/>
        </p:nvSpPr>
        <p:spPr>
          <a:xfrm>
            <a:off x="5180075" y="2933700"/>
            <a:ext cx="2045100" cy="301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Julius Sans One"/>
                <a:ea typeface="Julius Sans One"/>
                <a:cs typeface="Julius Sans One"/>
                <a:sym typeface="Julius Sans One"/>
              </a:rPr>
              <a:t>Datos de contacto</a:t>
            </a:r>
            <a:r>
              <a:rPr lang="en" sz="1300">
                <a:latin typeface="Julius Sans One"/>
                <a:ea typeface="Julius Sans One"/>
                <a:cs typeface="Julius Sans One"/>
                <a:sym typeface="Julius Sans One"/>
              </a:rPr>
              <a:t>:</a:t>
            </a:r>
            <a:endParaRPr sz="1300">
              <a:latin typeface="Julius Sans One"/>
              <a:ea typeface="Julius Sans One"/>
              <a:cs typeface="Julius Sans One"/>
              <a:sym typeface="Julius Sans One"/>
            </a:endParaRPr>
          </a:p>
          <a:p>
            <a:pPr indent="0" lvl="0" marL="0" rtl="0" algn="l">
              <a:spcBef>
                <a:spcPts val="0"/>
              </a:spcBef>
              <a:spcAft>
                <a:spcPts val="0"/>
              </a:spcAft>
              <a:buNone/>
            </a:pPr>
            <a:r>
              <a:rPr lang="en" sz="1300">
                <a:latin typeface="Century Gothic"/>
                <a:ea typeface="Century Gothic"/>
                <a:cs typeface="Century Gothic"/>
                <a:sym typeface="Century Gothic"/>
              </a:rPr>
              <a:t>El correo electrónico es la mejor y más rápida forma de comunicarse conmigo.</a:t>
            </a:r>
            <a:r>
              <a:rPr lang="en" sz="1600">
                <a:latin typeface="Century Gothic"/>
                <a:ea typeface="Century Gothic"/>
                <a:cs typeface="Century Gothic"/>
                <a:sym typeface="Century Gothic"/>
              </a:rPr>
              <a:t> </a:t>
            </a:r>
            <a:endParaRPr sz="1600">
              <a:latin typeface="Century Gothic"/>
              <a:ea typeface="Century Gothic"/>
              <a:cs typeface="Century Gothic"/>
              <a:sym typeface="Century Gothic"/>
            </a:endParaRPr>
          </a:p>
          <a:p>
            <a:pPr indent="0" lvl="0" marL="0" rtl="0" algn="l">
              <a:spcBef>
                <a:spcPts val="0"/>
              </a:spcBef>
              <a:spcAft>
                <a:spcPts val="0"/>
              </a:spcAft>
              <a:buNone/>
            </a:pPr>
            <a:r>
              <a:t/>
            </a:r>
            <a:endParaRPr sz="600">
              <a:latin typeface="Century Gothic"/>
              <a:ea typeface="Century Gothic"/>
              <a:cs typeface="Century Gothic"/>
              <a:sym typeface="Century Gothic"/>
            </a:endParaRPr>
          </a:p>
          <a:p>
            <a:pPr indent="0" lvl="0" marL="0" rtl="0" algn="l">
              <a:spcBef>
                <a:spcPts val="0"/>
              </a:spcBef>
              <a:spcAft>
                <a:spcPts val="0"/>
              </a:spcAft>
              <a:buNone/>
            </a:pPr>
            <a:r>
              <a:t/>
            </a:r>
            <a:endParaRPr sz="600">
              <a:latin typeface="Century Gothic"/>
              <a:ea typeface="Century Gothic"/>
              <a:cs typeface="Century Gothic"/>
              <a:sym typeface="Century Gothic"/>
            </a:endParaRPr>
          </a:p>
          <a:p>
            <a:pPr indent="0" lvl="0" marL="0" rtl="0" algn="l">
              <a:spcBef>
                <a:spcPts val="0"/>
              </a:spcBef>
              <a:spcAft>
                <a:spcPts val="0"/>
              </a:spcAft>
              <a:buNone/>
            </a:pPr>
            <a:r>
              <a:rPr lang="en" sz="1500">
                <a:latin typeface="Century Gothic"/>
                <a:ea typeface="Century Gothic"/>
                <a:cs typeface="Century Gothic"/>
                <a:sym typeface="Century Gothic"/>
              </a:rPr>
              <a:t>Correo Electrónico</a:t>
            </a:r>
            <a:r>
              <a:rPr lang="en" sz="1500">
                <a:latin typeface="Century Gothic"/>
                <a:ea typeface="Century Gothic"/>
                <a:cs typeface="Century Gothic"/>
                <a:sym typeface="Century Gothic"/>
              </a:rPr>
              <a:t>: </a:t>
            </a:r>
            <a:endParaRPr sz="1500">
              <a:latin typeface="Century Gothic"/>
              <a:ea typeface="Century Gothic"/>
              <a:cs typeface="Century Gothic"/>
              <a:sym typeface="Century Gothic"/>
            </a:endParaRPr>
          </a:p>
          <a:p>
            <a:pPr indent="0" lvl="0" marL="0" rtl="0" algn="l">
              <a:spcBef>
                <a:spcPts val="0"/>
              </a:spcBef>
              <a:spcAft>
                <a:spcPts val="0"/>
              </a:spcAft>
              <a:buNone/>
            </a:pPr>
            <a:r>
              <a:rPr lang="en" sz="1000">
                <a:latin typeface="Century Gothic"/>
                <a:ea typeface="Century Gothic"/>
                <a:cs typeface="Century Gothic"/>
                <a:sym typeface="Century Gothic"/>
              </a:rPr>
              <a:t>aaucar@peekskillschools.org</a:t>
            </a:r>
            <a:endParaRPr sz="1000">
              <a:latin typeface="Century Gothic"/>
              <a:ea typeface="Century Gothic"/>
              <a:cs typeface="Century Gothic"/>
              <a:sym typeface="Century Gothic"/>
            </a:endParaRPr>
          </a:p>
          <a:p>
            <a:pPr indent="0" lvl="0" marL="0" rtl="0" algn="l">
              <a:spcBef>
                <a:spcPts val="0"/>
              </a:spcBef>
              <a:spcAft>
                <a:spcPts val="0"/>
              </a:spcAft>
              <a:buNone/>
            </a:pPr>
            <a:r>
              <a:t/>
            </a:r>
            <a:endParaRPr sz="1600">
              <a:latin typeface="Century Gothic"/>
              <a:ea typeface="Century Gothic"/>
              <a:cs typeface="Century Gothic"/>
              <a:sym typeface="Century Gothic"/>
            </a:endParaRPr>
          </a:p>
          <a:p>
            <a:pPr indent="0" lvl="0" marL="0" rtl="0" algn="l">
              <a:spcBef>
                <a:spcPts val="0"/>
              </a:spcBef>
              <a:spcAft>
                <a:spcPts val="0"/>
              </a:spcAft>
              <a:buNone/>
            </a:pPr>
            <a:r>
              <a:rPr lang="en" sz="1600">
                <a:latin typeface="Century Gothic"/>
                <a:ea typeface="Century Gothic"/>
                <a:cs typeface="Century Gothic"/>
                <a:sym typeface="Century Gothic"/>
              </a:rPr>
              <a:t>Teléfono</a:t>
            </a:r>
            <a:r>
              <a:rPr lang="en" sz="1600">
                <a:latin typeface="Century Gothic"/>
                <a:ea typeface="Century Gothic"/>
                <a:cs typeface="Century Gothic"/>
                <a:sym typeface="Century Gothic"/>
              </a:rPr>
              <a:t>: 914-737-4542</a:t>
            </a:r>
            <a:endParaRPr sz="1600">
              <a:latin typeface="Century Gothic"/>
              <a:ea typeface="Century Gothic"/>
              <a:cs typeface="Century Gothic"/>
              <a:sym typeface="Century Gothic"/>
            </a:endParaRPr>
          </a:p>
          <a:p>
            <a:pPr indent="0" lvl="0" marL="0" rtl="0" algn="l">
              <a:spcBef>
                <a:spcPts val="0"/>
              </a:spcBef>
              <a:spcAft>
                <a:spcPts val="0"/>
              </a:spcAft>
              <a:buNone/>
            </a:pPr>
            <a:r>
              <a:rPr lang="en" sz="1600">
                <a:latin typeface="Century Gothic"/>
                <a:ea typeface="Century Gothic"/>
                <a:cs typeface="Century Gothic"/>
                <a:sym typeface="Century Gothic"/>
              </a:rPr>
              <a:t>ext : 2124</a:t>
            </a:r>
            <a:endParaRPr sz="1600">
              <a:latin typeface="Century Gothic"/>
              <a:ea typeface="Century Gothic"/>
              <a:cs typeface="Century Gothic"/>
              <a:sym typeface="Century Gothic"/>
            </a:endParaRPr>
          </a:p>
        </p:txBody>
      </p:sp>
      <p:sp>
        <p:nvSpPr>
          <p:cNvPr id="106" name="Google Shape;106;p17"/>
          <p:cNvSpPr txBox="1"/>
          <p:nvPr/>
        </p:nvSpPr>
        <p:spPr>
          <a:xfrm>
            <a:off x="368800" y="1694450"/>
            <a:ext cx="4509600" cy="73161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Julius Sans One"/>
                <a:ea typeface="Julius Sans One"/>
                <a:cs typeface="Julius Sans One"/>
                <a:sym typeface="Julius Sans One"/>
              </a:rPr>
              <a:t>Año de un vistazo</a:t>
            </a:r>
            <a:endParaRPr sz="2200">
              <a:latin typeface="Julius Sans One"/>
              <a:ea typeface="Julius Sans One"/>
              <a:cs typeface="Julius Sans One"/>
              <a:sym typeface="Julius Sans One"/>
            </a:endParaRPr>
          </a:p>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Herencia Hispana</a:t>
            </a:r>
            <a:endParaRPr b="1">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Texto: </a:t>
            </a:r>
            <a:r>
              <a:rPr i="1" lang="en" sz="1200">
                <a:solidFill>
                  <a:schemeClr val="dk1"/>
                </a:solidFill>
                <a:latin typeface="Century Gothic"/>
                <a:ea typeface="Century Gothic"/>
                <a:cs typeface="Century Gothic"/>
                <a:sym typeface="Century Gothic"/>
              </a:rPr>
              <a:t>Cuentos breves escritos por autores hispanos</a:t>
            </a:r>
            <a:endParaRPr i="1"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Textos informativos de fuentes de noticias publicadas</a:t>
            </a:r>
            <a:endParaRPr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Respuestas a Lecturas (RACCEE)</a:t>
            </a:r>
            <a:endParaRPr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u="sng">
                <a:solidFill>
                  <a:schemeClr val="dk1"/>
                </a:solidFill>
                <a:latin typeface="Century Gothic"/>
                <a:ea typeface="Century Gothic"/>
                <a:cs typeface="Century Gothic"/>
                <a:sym typeface="Century Gothic"/>
              </a:rPr>
              <a:t>Lectura de Verano vence el 16 de sept.</a:t>
            </a:r>
            <a:endParaRPr sz="1200" u="sng">
              <a:solidFill>
                <a:schemeClr val="dk1"/>
              </a:solidFill>
              <a:latin typeface="Century Gothic"/>
              <a:ea typeface="Century Gothic"/>
              <a:cs typeface="Century Gothic"/>
              <a:sym typeface="Century Gothic"/>
            </a:endParaRPr>
          </a:p>
          <a:p>
            <a:pPr indent="0" lvl="0" marL="914400" rtl="0" algn="l">
              <a:spcBef>
                <a:spcPts val="0"/>
              </a:spcBef>
              <a:spcAft>
                <a:spcPts val="0"/>
              </a:spcAft>
              <a:buNone/>
            </a:pPr>
            <a:r>
              <a:t/>
            </a:r>
            <a:endParaRPr sz="6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Me Llamo </a:t>
            </a:r>
            <a:r>
              <a:rPr b="1" lang="en">
                <a:solidFill>
                  <a:schemeClr val="dk1"/>
                </a:solidFill>
                <a:latin typeface="Century Gothic"/>
                <a:ea typeface="Century Gothic"/>
                <a:cs typeface="Century Gothic"/>
                <a:sym typeface="Century Gothic"/>
              </a:rPr>
              <a:t>Bud, No Buddy y La Gran </a:t>
            </a:r>
            <a:r>
              <a:rPr b="1" lang="en">
                <a:solidFill>
                  <a:schemeClr val="dk1"/>
                </a:solidFill>
                <a:latin typeface="Century Gothic"/>
                <a:ea typeface="Century Gothic"/>
                <a:cs typeface="Century Gothic"/>
                <a:sym typeface="Century Gothic"/>
              </a:rPr>
              <a:t>Depresión</a:t>
            </a:r>
            <a:endParaRPr b="1">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Texto: </a:t>
            </a:r>
            <a:r>
              <a:rPr i="1" lang="en" sz="1200" u="sng">
                <a:solidFill>
                  <a:schemeClr val="dk1"/>
                </a:solidFill>
                <a:latin typeface="Century Gothic"/>
                <a:ea typeface="Century Gothic"/>
                <a:cs typeface="Century Gothic"/>
                <a:sym typeface="Century Gothic"/>
              </a:rPr>
              <a:t>Me Llamo Bud, No Buddy</a:t>
            </a:r>
            <a:r>
              <a:rPr i="1" lang="en" sz="1200">
                <a:solidFill>
                  <a:schemeClr val="dk1"/>
                </a:solidFill>
                <a:latin typeface="Century Gothic"/>
                <a:ea typeface="Century Gothic"/>
                <a:cs typeface="Century Gothic"/>
                <a:sym typeface="Century Gothic"/>
              </a:rPr>
              <a:t> por Christopher Paul Curtis</a:t>
            </a:r>
            <a:endParaRPr i="1"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Textos informativos de fuentes de noticias publicadas</a:t>
            </a:r>
            <a:endParaRPr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Respuestas a Lecturas (RACCEE)</a:t>
            </a:r>
            <a:endParaRPr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u="sng">
                <a:solidFill>
                  <a:schemeClr val="dk1"/>
                </a:solidFill>
                <a:latin typeface="Century Gothic"/>
                <a:ea typeface="Century Gothic"/>
                <a:cs typeface="Century Gothic"/>
                <a:sym typeface="Century Gothic"/>
              </a:rPr>
              <a:t>AWARD Proyecto #1 vence el 25 de oct.</a:t>
            </a:r>
            <a:endParaRPr b="1">
              <a:solidFill>
                <a:schemeClr val="dk1"/>
              </a:solidFill>
              <a:latin typeface="Century Gothic"/>
              <a:ea typeface="Century Gothic"/>
              <a:cs typeface="Century Gothic"/>
              <a:sym typeface="Century Gothic"/>
            </a:endParaRPr>
          </a:p>
          <a:p>
            <a:pPr indent="0" lvl="0" marL="914400" rtl="0" algn="l">
              <a:spcBef>
                <a:spcPts val="0"/>
              </a:spcBef>
              <a:spcAft>
                <a:spcPts val="0"/>
              </a:spcAft>
              <a:buNone/>
            </a:pPr>
            <a:r>
              <a:t/>
            </a:r>
            <a:endParaRPr sz="6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Luchas Humanas</a:t>
            </a:r>
            <a:r>
              <a:rPr b="1" lang="en">
                <a:solidFill>
                  <a:schemeClr val="dk1"/>
                </a:solidFill>
                <a:latin typeface="Century Gothic"/>
                <a:ea typeface="Century Gothic"/>
                <a:cs typeface="Century Gothic"/>
                <a:sym typeface="Century Gothic"/>
              </a:rPr>
              <a:t>: The Holocaust </a:t>
            </a:r>
            <a:endParaRPr b="1">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Texto: </a:t>
            </a:r>
            <a:r>
              <a:rPr i="1" lang="en" sz="1200" u="sng">
                <a:solidFill>
                  <a:schemeClr val="dk1"/>
                </a:solidFill>
                <a:latin typeface="Century Gothic"/>
                <a:ea typeface="Century Gothic"/>
                <a:cs typeface="Century Gothic"/>
                <a:sym typeface="Century Gothic"/>
              </a:rPr>
              <a:t>La historia de Daniel</a:t>
            </a:r>
            <a:r>
              <a:rPr i="1" lang="en" sz="1200">
                <a:solidFill>
                  <a:schemeClr val="dk1"/>
                </a:solidFill>
                <a:latin typeface="Century Gothic"/>
                <a:ea typeface="Century Gothic"/>
                <a:cs typeface="Century Gothic"/>
                <a:sym typeface="Century Gothic"/>
              </a:rPr>
              <a:t> por Carol Matas</a:t>
            </a:r>
            <a:endParaRPr i="1"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Textos informativos de fuentes de noticias publicadas</a:t>
            </a:r>
            <a:endParaRPr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Respuestas a Lecturas (RACCEE)</a:t>
            </a:r>
            <a:endParaRPr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u="sng">
                <a:solidFill>
                  <a:schemeClr val="dk1"/>
                </a:solidFill>
                <a:latin typeface="Century Gothic"/>
                <a:ea typeface="Century Gothic"/>
                <a:cs typeface="Century Gothic"/>
                <a:sym typeface="Century Gothic"/>
              </a:rPr>
              <a:t>AWARD Proyecto #2 vence el 13 de dic.</a:t>
            </a:r>
            <a:endParaRPr sz="1200" u="sng">
              <a:solidFill>
                <a:schemeClr val="dk1"/>
              </a:solidFill>
              <a:latin typeface="Century Gothic"/>
              <a:ea typeface="Century Gothic"/>
              <a:cs typeface="Century Gothic"/>
              <a:sym typeface="Century Gothic"/>
            </a:endParaRPr>
          </a:p>
          <a:p>
            <a:pPr indent="0" lvl="0" marL="914400" rtl="0" algn="l">
              <a:spcBef>
                <a:spcPts val="0"/>
              </a:spcBef>
              <a:spcAft>
                <a:spcPts val="0"/>
              </a:spcAft>
              <a:buNone/>
            </a:pPr>
            <a:r>
              <a:t/>
            </a:r>
            <a:endParaRPr sz="600" u="sng">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Mitología Griega: El Viaje del Héroe</a:t>
            </a:r>
            <a:endParaRPr b="1">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Textos:</a:t>
            </a:r>
            <a:r>
              <a:rPr i="1" lang="en" sz="1200">
                <a:solidFill>
                  <a:schemeClr val="dk1"/>
                </a:solidFill>
                <a:latin typeface="Century Gothic"/>
                <a:ea typeface="Century Gothic"/>
                <a:cs typeface="Century Gothic"/>
                <a:sym typeface="Century Gothic"/>
              </a:rPr>
              <a:t> </a:t>
            </a:r>
            <a:r>
              <a:rPr i="1" lang="en" sz="1200" u="sng">
                <a:solidFill>
                  <a:schemeClr val="dk1"/>
                </a:solidFill>
                <a:latin typeface="Century Gothic"/>
                <a:ea typeface="Century Gothic"/>
                <a:cs typeface="Century Gothic"/>
                <a:sym typeface="Century Gothic"/>
              </a:rPr>
              <a:t>Percy Jackson y el Ladrón del Rayo</a:t>
            </a:r>
            <a:r>
              <a:rPr i="1" lang="en" sz="1200">
                <a:solidFill>
                  <a:schemeClr val="dk1"/>
                </a:solidFill>
                <a:latin typeface="Century Gothic"/>
                <a:ea typeface="Century Gothic"/>
                <a:cs typeface="Century Gothic"/>
                <a:sym typeface="Century Gothic"/>
              </a:rPr>
              <a:t> y </a:t>
            </a:r>
            <a:r>
              <a:rPr i="1" lang="en" sz="1200" u="sng">
                <a:solidFill>
                  <a:schemeClr val="dk1"/>
                </a:solidFill>
                <a:latin typeface="Century Gothic"/>
                <a:ea typeface="Century Gothic"/>
                <a:cs typeface="Century Gothic"/>
                <a:sym typeface="Century Gothic"/>
              </a:rPr>
              <a:t>La novela gráfica</a:t>
            </a:r>
            <a:r>
              <a:rPr i="1" lang="en" sz="1200">
                <a:solidFill>
                  <a:schemeClr val="dk1"/>
                </a:solidFill>
                <a:latin typeface="Century Gothic"/>
                <a:ea typeface="Century Gothic"/>
                <a:cs typeface="Century Gothic"/>
                <a:sym typeface="Century Gothic"/>
              </a:rPr>
              <a:t> de Rick Riordan</a:t>
            </a:r>
            <a:endParaRPr i="1"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u="sng">
                <a:solidFill>
                  <a:schemeClr val="dk1"/>
                </a:solidFill>
                <a:latin typeface="Century Gothic"/>
                <a:ea typeface="Century Gothic"/>
                <a:cs typeface="Century Gothic"/>
                <a:sym typeface="Century Gothic"/>
              </a:rPr>
              <a:t>Cuentos de la Odisea </a:t>
            </a:r>
            <a:r>
              <a:rPr lang="en" sz="1200">
                <a:solidFill>
                  <a:schemeClr val="dk1"/>
                </a:solidFill>
                <a:latin typeface="Century Gothic"/>
                <a:ea typeface="Century Gothic"/>
                <a:cs typeface="Century Gothic"/>
                <a:sym typeface="Century Gothic"/>
              </a:rPr>
              <a:t>de Mary Pope Osborne</a:t>
            </a:r>
            <a:endParaRPr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Textos informativos de fuentes de noticias publicadas</a:t>
            </a:r>
            <a:endParaRPr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Respuestas a Lecturas (RACCEE)</a:t>
            </a:r>
            <a:endParaRPr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u="sng">
                <a:solidFill>
                  <a:schemeClr val="dk1"/>
                </a:solidFill>
                <a:latin typeface="Century Gothic"/>
                <a:ea typeface="Century Gothic"/>
                <a:cs typeface="Century Gothic"/>
                <a:sym typeface="Century Gothic"/>
              </a:rPr>
              <a:t>AWARD Proyecto #3 vence el 28 de febrero</a:t>
            </a:r>
            <a:endParaRPr sz="1200" u="sng">
              <a:solidFill>
                <a:schemeClr val="dk1"/>
              </a:solidFill>
              <a:latin typeface="Century Gothic"/>
              <a:ea typeface="Century Gothic"/>
              <a:cs typeface="Century Gothic"/>
              <a:sym typeface="Century Gothic"/>
            </a:endParaRPr>
          </a:p>
          <a:p>
            <a:pPr indent="0" lvl="0" marL="914400" rtl="0" algn="l">
              <a:spcBef>
                <a:spcPts val="0"/>
              </a:spcBef>
              <a:spcAft>
                <a:spcPts val="0"/>
              </a:spcAft>
              <a:buNone/>
            </a:pPr>
            <a:r>
              <a:t/>
            </a:r>
            <a:endParaRPr sz="600" u="sng">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Estudio de Autor: Gordon Korman</a:t>
            </a:r>
            <a:r>
              <a:rPr b="1" lang="en">
                <a:solidFill>
                  <a:schemeClr val="dk1"/>
                </a:solidFill>
                <a:latin typeface="Century Gothic"/>
                <a:ea typeface="Century Gothic"/>
                <a:cs typeface="Century Gothic"/>
                <a:sym typeface="Century Gothic"/>
              </a:rPr>
              <a:t> </a:t>
            </a:r>
            <a:endParaRPr b="1">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Textos: </a:t>
            </a:r>
            <a:r>
              <a:rPr i="1" lang="en" sz="1200">
                <a:solidFill>
                  <a:schemeClr val="dk1"/>
                </a:solidFill>
                <a:latin typeface="Century Gothic"/>
                <a:ea typeface="Century Gothic"/>
                <a:cs typeface="Century Gothic"/>
                <a:sym typeface="Century Gothic"/>
              </a:rPr>
              <a:t>Varios textos escritos por el autor Gordon Korman</a:t>
            </a:r>
            <a:endParaRPr i="1"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Textos informativos de fuentes de noticias publicadas</a:t>
            </a:r>
            <a:endParaRPr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Respuestas a Lecturas (RACCEE)</a:t>
            </a:r>
            <a:endParaRPr sz="1200">
              <a:solidFill>
                <a:schemeClr val="dk1"/>
              </a:solidFill>
              <a:latin typeface="Century Gothic"/>
              <a:ea typeface="Century Gothic"/>
              <a:cs typeface="Century Gothic"/>
              <a:sym typeface="Century Gothic"/>
            </a:endParaRPr>
          </a:p>
          <a:p>
            <a:pPr indent="-304800" lvl="1" marL="914400" rtl="0" algn="l">
              <a:spcBef>
                <a:spcPts val="0"/>
              </a:spcBef>
              <a:spcAft>
                <a:spcPts val="0"/>
              </a:spcAft>
              <a:buClr>
                <a:schemeClr val="dk1"/>
              </a:buClr>
              <a:buSzPts val="1200"/>
              <a:buFont typeface="Century Gothic"/>
              <a:buChar char="○"/>
            </a:pPr>
            <a:r>
              <a:rPr lang="en" sz="1200" u="sng">
                <a:solidFill>
                  <a:schemeClr val="dk1"/>
                </a:solidFill>
                <a:latin typeface="Century Gothic"/>
                <a:ea typeface="Century Gothic"/>
                <a:cs typeface="Century Gothic"/>
                <a:sym typeface="Century Gothic"/>
              </a:rPr>
              <a:t>AWARD Proyecto #4 se vence el 2 de mayo</a:t>
            </a:r>
            <a:endParaRPr sz="1200">
              <a:solidFill>
                <a:schemeClr val="dk1"/>
              </a:solidFill>
              <a:latin typeface="Century Gothic"/>
              <a:ea typeface="Century Gothic"/>
              <a:cs typeface="Century Gothic"/>
              <a:sym typeface="Century Gothic"/>
            </a:endParaRPr>
          </a:p>
          <a:p>
            <a:pPr indent="0" lvl="0" marL="914400" rtl="0" algn="l">
              <a:spcBef>
                <a:spcPts val="0"/>
              </a:spcBef>
              <a:spcAft>
                <a:spcPts val="0"/>
              </a:spcAft>
              <a:buNone/>
            </a:pPr>
            <a:r>
              <a:t/>
            </a:r>
            <a:endParaRPr sz="600" u="sng">
              <a:solidFill>
                <a:schemeClr val="dk1"/>
              </a:solidFill>
              <a:latin typeface="Century Gothic"/>
              <a:ea typeface="Century Gothic"/>
              <a:cs typeface="Century Gothic"/>
              <a:sym typeface="Century Gothic"/>
            </a:endParaRPr>
          </a:p>
        </p:txBody>
      </p:sp>
      <p:sp>
        <p:nvSpPr>
          <p:cNvPr id="107" name="Google Shape;107;p17"/>
          <p:cNvSpPr txBox="1"/>
          <p:nvPr/>
        </p:nvSpPr>
        <p:spPr>
          <a:xfrm>
            <a:off x="385575" y="9095250"/>
            <a:ext cx="7107900" cy="8394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Julius Sans One"/>
                <a:ea typeface="Julius Sans One"/>
                <a:cs typeface="Julius Sans One"/>
                <a:sym typeface="Julius Sans One"/>
              </a:rPr>
              <a:t>“</a:t>
            </a:r>
            <a:r>
              <a:rPr lang="en" sz="2400">
                <a:latin typeface="Julius Sans One"/>
                <a:ea typeface="Julius Sans One"/>
                <a:cs typeface="Julius Sans One"/>
                <a:sym typeface="Julius Sans One"/>
              </a:rPr>
              <a:t>Una vez que aprendas a leer, serás libre para siempre.</a:t>
            </a:r>
            <a:r>
              <a:rPr lang="en" sz="2400">
                <a:latin typeface="Julius Sans One"/>
                <a:ea typeface="Julius Sans One"/>
                <a:cs typeface="Julius Sans One"/>
                <a:sym typeface="Julius Sans One"/>
              </a:rPr>
              <a:t>.” - Frederick Douglass</a:t>
            </a:r>
            <a:endParaRPr sz="2400">
              <a:latin typeface="Julius Sans One"/>
              <a:ea typeface="Julius Sans One"/>
              <a:cs typeface="Julius Sans One"/>
              <a:sym typeface="Julius Sans One"/>
            </a:endParaRPr>
          </a:p>
        </p:txBody>
      </p:sp>
      <p:sp>
        <p:nvSpPr>
          <p:cNvPr id="108" name="Google Shape;108;p17"/>
          <p:cNvSpPr txBox="1"/>
          <p:nvPr/>
        </p:nvSpPr>
        <p:spPr>
          <a:xfrm>
            <a:off x="4995750" y="6727250"/>
            <a:ext cx="2497800" cy="21696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Julius Sans One"/>
                <a:ea typeface="Julius Sans One"/>
                <a:cs typeface="Julius Sans One"/>
                <a:sym typeface="Julius Sans One"/>
              </a:rPr>
              <a:t>Metas de un año</a:t>
            </a:r>
            <a:endParaRPr sz="1800">
              <a:solidFill>
                <a:schemeClr val="dk1"/>
              </a:solidFill>
              <a:latin typeface="Julius Sans One"/>
              <a:ea typeface="Julius Sans One"/>
              <a:cs typeface="Julius Sans One"/>
              <a:sym typeface="Julius Sans One"/>
            </a:endParaRPr>
          </a:p>
          <a:p>
            <a:pPr indent="-298450" lvl="0" marL="285750" rtl="0" algn="l">
              <a:spcBef>
                <a:spcPts val="0"/>
              </a:spcBef>
              <a:spcAft>
                <a:spcPts val="0"/>
              </a:spcAft>
              <a:buClr>
                <a:schemeClr val="dk1"/>
              </a:buClr>
              <a:buSzPts val="1100"/>
              <a:buChar char="●"/>
            </a:pPr>
            <a:r>
              <a:rPr lang="en" sz="1100">
                <a:solidFill>
                  <a:schemeClr val="dk1"/>
                </a:solidFill>
                <a:latin typeface="Century Gothic"/>
                <a:ea typeface="Century Gothic"/>
                <a:cs typeface="Century Gothic"/>
                <a:sym typeface="Century Gothic"/>
              </a:rPr>
              <a:t>Crecer más fuerte y más seguro como lector.</a:t>
            </a:r>
            <a:endParaRPr sz="1100">
              <a:solidFill>
                <a:schemeClr val="dk1"/>
              </a:solidFill>
              <a:latin typeface="Century Gothic"/>
              <a:ea typeface="Century Gothic"/>
              <a:cs typeface="Century Gothic"/>
              <a:sym typeface="Century Gothic"/>
            </a:endParaRPr>
          </a:p>
          <a:p>
            <a:pPr indent="-298450" lvl="0" marL="285750" rtl="0" algn="l">
              <a:spcBef>
                <a:spcPts val="0"/>
              </a:spcBef>
              <a:spcAft>
                <a:spcPts val="0"/>
              </a:spcAft>
              <a:buClr>
                <a:schemeClr val="dk1"/>
              </a:buClr>
              <a:buSzPts val="1100"/>
              <a:buChar char="●"/>
            </a:pPr>
            <a:r>
              <a:rPr lang="en" sz="1100">
                <a:solidFill>
                  <a:schemeClr val="dk1"/>
                </a:solidFill>
                <a:latin typeface="Century Gothic"/>
                <a:ea typeface="Century Gothic"/>
                <a:cs typeface="Century Gothic"/>
                <a:sym typeface="Century Gothic"/>
              </a:rPr>
              <a:t>Encuentra libros que te gusten y lee mucho.</a:t>
            </a:r>
            <a:endParaRPr sz="1100">
              <a:solidFill>
                <a:schemeClr val="dk1"/>
              </a:solidFill>
              <a:latin typeface="Century Gothic"/>
              <a:ea typeface="Century Gothic"/>
              <a:cs typeface="Century Gothic"/>
              <a:sym typeface="Century Gothic"/>
            </a:endParaRPr>
          </a:p>
          <a:p>
            <a:pPr indent="-298450" lvl="0" marL="285750" rtl="0" algn="l">
              <a:spcBef>
                <a:spcPts val="0"/>
              </a:spcBef>
              <a:spcAft>
                <a:spcPts val="0"/>
              </a:spcAft>
              <a:buClr>
                <a:schemeClr val="dk1"/>
              </a:buClr>
              <a:buSzPts val="1100"/>
              <a:buChar char="●"/>
            </a:pPr>
            <a:r>
              <a:rPr lang="en" sz="1100">
                <a:solidFill>
                  <a:schemeClr val="dk1"/>
                </a:solidFill>
                <a:latin typeface="Century Gothic"/>
                <a:ea typeface="Century Gothic"/>
                <a:cs typeface="Century Gothic"/>
                <a:sym typeface="Century Gothic"/>
              </a:rPr>
              <a:t>Entiende y usa el poder de tu voz.</a:t>
            </a:r>
            <a:endParaRPr sz="1100">
              <a:solidFill>
                <a:schemeClr val="dk1"/>
              </a:solidFill>
              <a:latin typeface="Century Gothic"/>
              <a:ea typeface="Century Gothic"/>
              <a:cs typeface="Century Gothic"/>
              <a:sym typeface="Century Gothic"/>
            </a:endParaRPr>
          </a:p>
          <a:p>
            <a:pPr indent="0" lvl="0" marL="457200" rtl="0" algn="l">
              <a:spcBef>
                <a:spcPts val="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lang="en" sz="1100">
                <a:solidFill>
                  <a:schemeClr val="dk1"/>
                </a:solidFill>
                <a:latin typeface="Julius Sans One"/>
                <a:ea typeface="Julius Sans One"/>
                <a:cs typeface="Julius Sans One"/>
                <a:sym typeface="Julius Sans One"/>
              </a:rPr>
              <a:t>Hacer la diferencia</a:t>
            </a:r>
            <a:endParaRPr sz="1100">
              <a:solidFill>
                <a:schemeClr val="dk1"/>
              </a:solidFill>
              <a:latin typeface="Julius Sans One"/>
              <a:ea typeface="Julius Sans One"/>
              <a:cs typeface="Julius Sans One"/>
              <a:sym typeface="Julius Sans One"/>
            </a:endParaRPr>
          </a:p>
          <a:p>
            <a:pPr indent="0" lvl="0" marL="0" rtl="0" algn="ctr">
              <a:spcBef>
                <a:spcPts val="0"/>
              </a:spcBef>
              <a:spcAft>
                <a:spcPts val="0"/>
              </a:spcAft>
              <a:buClr>
                <a:schemeClr val="dk1"/>
              </a:buClr>
              <a:buSzPts val="1100"/>
              <a:buFont typeface="Arial"/>
              <a:buNone/>
            </a:pPr>
            <a:r>
              <a:rPr lang="en" sz="1100">
                <a:solidFill>
                  <a:schemeClr val="dk1"/>
                </a:solidFill>
                <a:latin typeface="Julius Sans One"/>
                <a:ea typeface="Julius Sans One"/>
                <a:cs typeface="Julius Sans One"/>
                <a:sym typeface="Julius Sans One"/>
              </a:rPr>
              <a:t>en el mundo.</a:t>
            </a:r>
            <a:endParaRPr sz="1100">
              <a:solidFill>
                <a:schemeClr val="dk1"/>
              </a:solidFill>
              <a:latin typeface="Julius Sans One"/>
              <a:ea typeface="Julius Sans One"/>
              <a:cs typeface="Julius Sans One"/>
              <a:sym typeface="Julius Sans One"/>
            </a:endParaRPr>
          </a:p>
          <a:p>
            <a:pPr indent="0" lvl="0" marL="0" rtl="0" algn="ctr">
              <a:spcBef>
                <a:spcPts val="0"/>
              </a:spcBef>
              <a:spcAft>
                <a:spcPts val="0"/>
              </a:spcAft>
              <a:buClr>
                <a:schemeClr val="dk1"/>
              </a:buClr>
              <a:buSzPts val="1100"/>
              <a:buFont typeface="Arial"/>
              <a:buNone/>
            </a:pPr>
            <a:r>
              <a:t/>
            </a:r>
            <a:endParaRPr sz="1100">
              <a:solidFill>
                <a:schemeClr val="dk1"/>
              </a:solidFill>
              <a:latin typeface="Julius Sans One"/>
              <a:ea typeface="Julius Sans One"/>
              <a:cs typeface="Julius Sans One"/>
              <a:sym typeface="Julius Sans One"/>
            </a:endParaRPr>
          </a:p>
        </p:txBody>
      </p:sp>
      <p:pic>
        <p:nvPicPr>
          <p:cNvPr id="109" name="Google Shape;109;p17"/>
          <p:cNvPicPr preferRelativeResize="0"/>
          <p:nvPr/>
        </p:nvPicPr>
        <p:blipFill rotWithShape="1">
          <a:blip r:embed="rId4">
            <a:alphaModFix/>
          </a:blip>
          <a:srcRect b="7994" l="0" r="75917" t="67638"/>
          <a:stretch/>
        </p:blipFill>
        <p:spPr>
          <a:xfrm>
            <a:off x="6848475" y="9424925"/>
            <a:ext cx="923926" cy="609099"/>
          </a:xfrm>
          <a:prstGeom prst="rect">
            <a:avLst/>
          </a:prstGeom>
          <a:noFill/>
          <a:ln>
            <a:noFill/>
          </a:ln>
        </p:spPr>
      </p:pic>
      <p:pic>
        <p:nvPicPr>
          <p:cNvPr id="110" name="Google Shape;110;p17"/>
          <p:cNvPicPr preferRelativeResize="0"/>
          <p:nvPr/>
        </p:nvPicPr>
        <p:blipFill rotWithShape="1">
          <a:blip r:embed="rId4">
            <a:alphaModFix/>
          </a:blip>
          <a:srcRect b="7994" l="0" r="75917" t="67638"/>
          <a:stretch/>
        </p:blipFill>
        <p:spPr>
          <a:xfrm flipH="1">
            <a:off x="15373" y="9346900"/>
            <a:ext cx="1042278" cy="6871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8"/>
          <p:cNvSpPr txBox="1"/>
          <p:nvPr/>
        </p:nvSpPr>
        <p:spPr>
          <a:xfrm>
            <a:off x="352050" y="301750"/>
            <a:ext cx="7141500" cy="17769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Clr>
                <a:schemeClr val="dk1"/>
              </a:buClr>
              <a:buSzPts val="1100"/>
              <a:buFont typeface="Arial"/>
              <a:buNone/>
            </a:pPr>
            <a:r>
              <a:rPr lang="en" sz="10000">
                <a:solidFill>
                  <a:schemeClr val="dk1"/>
                </a:solidFill>
                <a:latin typeface="Century Gothic"/>
                <a:ea typeface="Century Gothic"/>
                <a:cs typeface="Century Gothic"/>
                <a:sym typeface="Century Gothic"/>
              </a:rPr>
              <a:t>ELA 6</a:t>
            </a:r>
            <a:endParaRPr sz="4200">
              <a:solidFill>
                <a:schemeClr val="dk1"/>
              </a:solidFill>
              <a:latin typeface="Century Gothic"/>
              <a:ea typeface="Century Gothic"/>
              <a:cs typeface="Century Gothic"/>
              <a:sym typeface="Century Gothic"/>
            </a:endParaRPr>
          </a:p>
          <a:p>
            <a:pPr indent="0" lvl="0" marL="0" rtl="0" algn="ctr">
              <a:lnSpc>
                <a:spcPct val="60000"/>
              </a:lnSpc>
              <a:spcBef>
                <a:spcPts val="0"/>
              </a:spcBef>
              <a:spcAft>
                <a:spcPts val="0"/>
              </a:spcAft>
              <a:buClr>
                <a:schemeClr val="dk1"/>
              </a:buClr>
              <a:buSzPts val="1100"/>
              <a:buFont typeface="Arial"/>
              <a:buNone/>
            </a:pPr>
            <a:r>
              <a:rPr lang="en" sz="3400">
                <a:solidFill>
                  <a:schemeClr val="dk1"/>
                </a:solidFill>
                <a:latin typeface="Julius Sans One"/>
                <a:ea typeface="Julius Sans One"/>
                <a:cs typeface="Julius Sans One"/>
                <a:sym typeface="Julius Sans One"/>
              </a:rPr>
              <a:t>Con la sra</a:t>
            </a:r>
            <a:r>
              <a:rPr lang="en" sz="3400">
                <a:solidFill>
                  <a:schemeClr val="dk1"/>
                </a:solidFill>
                <a:latin typeface="Julius Sans One"/>
                <a:ea typeface="Julius Sans One"/>
                <a:cs typeface="Julius Sans One"/>
                <a:sym typeface="Julius Sans One"/>
              </a:rPr>
              <a:t>. Ashley Aucar</a:t>
            </a:r>
            <a:endParaRPr sz="3400">
              <a:solidFill>
                <a:schemeClr val="dk1"/>
              </a:solidFill>
              <a:latin typeface="Julius Sans One"/>
              <a:ea typeface="Julius Sans One"/>
              <a:cs typeface="Julius Sans One"/>
              <a:sym typeface="Julius Sans One"/>
            </a:endParaRPr>
          </a:p>
          <a:p>
            <a:pPr indent="0" lvl="0" marL="0" rtl="0" algn="ctr">
              <a:lnSpc>
                <a:spcPct val="60000"/>
              </a:lnSpc>
              <a:spcBef>
                <a:spcPts val="0"/>
              </a:spcBef>
              <a:spcAft>
                <a:spcPts val="0"/>
              </a:spcAft>
              <a:buNone/>
            </a:pPr>
            <a:r>
              <a:t/>
            </a:r>
            <a:endParaRPr sz="10000">
              <a:latin typeface="Century Gothic"/>
              <a:ea typeface="Century Gothic"/>
              <a:cs typeface="Century Gothic"/>
              <a:sym typeface="Century Gothic"/>
            </a:endParaRPr>
          </a:p>
        </p:txBody>
      </p:sp>
      <p:sp>
        <p:nvSpPr>
          <p:cNvPr id="116" name="Google Shape;116;p18"/>
          <p:cNvSpPr txBox="1"/>
          <p:nvPr/>
        </p:nvSpPr>
        <p:spPr>
          <a:xfrm>
            <a:off x="352050" y="7627500"/>
            <a:ext cx="7141500" cy="22725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8"/>
          <p:cNvSpPr txBox="1"/>
          <p:nvPr/>
        </p:nvSpPr>
        <p:spPr>
          <a:xfrm>
            <a:off x="318550" y="7581900"/>
            <a:ext cx="7107900" cy="23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300">
                <a:solidFill>
                  <a:schemeClr val="dk1"/>
                </a:solidFill>
                <a:latin typeface="Julius Sans One"/>
                <a:ea typeface="Julius Sans One"/>
                <a:cs typeface="Julius Sans One"/>
                <a:sym typeface="Julius Sans One"/>
              </a:rPr>
              <a:t>Materiales/Suministros</a:t>
            </a:r>
            <a:endParaRPr sz="2300">
              <a:solidFill>
                <a:schemeClr val="dk1"/>
              </a:solidFill>
              <a:latin typeface="Julius Sans One"/>
              <a:ea typeface="Julius Sans One"/>
              <a:cs typeface="Julius Sans One"/>
              <a:sym typeface="Julius Sans One"/>
            </a:endParaRPr>
          </a:p>
          <a:p>
            <a:pPr indent="0" lvl="0" marL="0" rtl="0" algn="l">
              <a:spcBef>
                <a:spcPts val="0"/>
              </a:spcBef>
              <a:spcAft>
                <a:spcPts val="0"/>
              </a:spcAft>
              <a:buClr>
                <a:schemeClr val="dk1"/>
              </a:buClr>
              <a:buSzPts val="1100"/>
              <a:buFont typeface="Arial"/>
              <a:buNone/>
            </a:pPr>
            <a:r>
              <a:t/>
            </a:r>
            <a:endParaRPr sz="600">
              <a:solidFill>
                <a:schemeClr val="dk1"/>
              </a:solidFill>
              <a:latin typeface="Julius Sans One"/>
              <a:ea typeface="Julius Sans One"/>
              <a:cs typeface="Julius Sans One"/>
              <a:sym typeface="Julius Sans One"/>
            </a:endParaRPr>
          </a:p>
          <a:p>
            <a:pPr indent="0" lvl="0" marL="0" rtl="0" algn="just">
              <a:spcBef>
                <a:spcPts val="0"/>
              </a:spcBef>
              <a:spcAft>
                <a:spcPts val="0"/>
              </a:spcAft>
              <a:buNone/>
            </a:pPr>
            <a:r>
              <a:rPr lang="en" sz="1200">
                <a:solidFill>
                  <a:schemeClr val="accent2"/>
                </a:solidFill>
                <a:highlight>
                  <a:srgbClr val="FFFFFF"/>
                </a:highlight>
                <a:latin typeface="Century Gothic"/>
                <a:ea typeface="Century Gothic"/>
                <a:cs typeface="Century Gothic"/>
                <a:sym typeface="Century Gothic"/>
              </a:rPr>
              <a:t>Tenga en cuenta que los recuentos de la organización y su sección ELA en su carpeta se verificará periódicamente para asegurarse de que todas las notas estén incluidas. Además, habrá comprobaciones periódicas de su planificador para asegurarse de que está anotando todas sus tareas. Este es el caso con todos sus maestros en 6 South.</a:t>
            </a:r>
            <a:br>
              <a:rPr lang="en" sz="1200">
                <a:solidFill>
                  <a:schemeClr val="accent2"/>
                </a:solidFill>
                <a:highlight>
                  <a:srgbClr val="FFFFFF"/>
                </a:highlight>
                <a:latin typeface="Century Gothic"/>
                <a:ea typeface="Century Gothic"/>
                <a:cs typeface="Century Gothic"/>
                <a:sym typeface="Century Gothic"/>
              </a:rPr>
            </a:br>
            <a:br>
              <a:rPr lang="en" sz="600">
                <a:solidFill>
                  <a:schemeClr val="accent2"/>
                </a:solidFill>
                <a:highlight>
                  <a:srgbClr val="FFFFFF"/>
                </a:highlight>
                <a:latin typeface="Century Gothic"/>
                <a:ea typeface="Century Gothic"/>
                <a:cs typeface="Century Gothic"/>
                <a:sym typeface="Century Gothic"/>
              </a:rPr>
            </a:br>
            <a:r>
              <a:rPr lang="en" sz="1200">
                <a:solidFill>
                  <a:schemeClr val="accent2"/>
                </a:solidFill>
                <a:highlight>
                  <a:srgbClr val="FFFFFF"/>
                </a:highlight>
                <a:latin typeface="Century Gothic"/>
                <a:ea typeface="Century Gothic"/>
                <a:cs typeface="Century Gothic"/>
                <a:sym typeface="Century Gothic"/>
              </a:rPr>
              <a:t>  * 1 cuaderno y carpeta</a:t>
            </a:r>
            <a:br>
              <a:rPr lang="en" sz="1200">
                <a:solidFill>
                  <a:schemeClr val="accent2"/>
                </a:solidFill>
                <a:highlight>
                  <a:srgbClr val="FFFFFF"/>
                </a:highlight>
                <a:latin typeface="Century Gothic"/>
                <a:ea typeface="Century Gothic"/>
                <a:cs typeface="Century Gothic"/>
                <a:sym typeface="Century Gothic"/>
              </a:rPr>
            </a:br>
            <a:r>
              <a:rPr lang="en" sz="1200">
                <a:solidFill>
                  <a:schemeClr val="accent2"/>
                </a:solidFill>
                <a:highlight>
                  <a:srgbClr val="FFFFFF"/>
                </a:highlight>
                <a:latin typeface="Century Gothic"/>
                <a:ea typeface="Century Gothic"/>
                <a:cs typeface="Century Gothic"/>
                <a:sym typeface="Century Gothic"/>
              </a:rPr>
              <a:t>  * Planificador dado por la escuela </a:t>
            </a:r>
            <a:br>
              <a:rPr lang="en" sz="1200">
                <a:solidFill>
                  <a:schemeClr val="accent2"/>
                </a:solidFill>
                <a:highlight>
                  <a:srgbClr val="FFFFFF"/>
                </a:highlight>
                <a:latin typeface="Century Gothic"/>
                <a:ea typeface="Century Gothic"/>
                <a:cs typeface="Century Gothic"/>
                <a:sym typeface="Century Gothic"/>
              </a:rPr>
            </a:br>
            <a:r>
              <a:rPr lang="en" sz="1200">
                <a:solidFill>
                  <a:schemeClr val="accent2"/>
                </a:solidFill>
                <a:highlight>
                  <a:srgbClr val="FFFFFF"/>
                </a:highlight>
                <a:latin typeface="Century Gothic"/>
                <a:ea typeface="Century Gothic"/>
                <a:cs typeface="Century Gothic"/>
                <a:sym typeface="Century Gothic"/>
              </a:rPr>
              <a:t>  * Lápices afilados, marcadores, y audifonos</a:t>
            </a:r>
            <a:br>
              <a:rPr lang="en" sz="1200">
                <a:solidFill>
                  <a:schemeClr val="accent2"/>
                </a:solidFill>
                <a:highlight>
                  <a:srgbClr val="FFFFFF"/>
                </a:highlight>
                <a:latin typeface="Century Gothic"/>
                <a:ea typeface="Century Gothic"/>
                <a:cs typeface="Century Gothic"/>
                <a:sym typeface="Century Gothic"/>
              </a:rPr>
            </a:br>
            <a:r>
              <a:rPr lang="en" sz="1200">
                <a:solidFill>
                  <a:schemeClr val="accent2"/>
                </a:solidFill>
                <a:highlight>
                  <a:srgbClr val="FFFFFF"/>
                </a:highlight>
                <a:latin typeface="Century Gothic"/>
                <a:ea typeface="Century Gothic"/>
                <a:cs typeface="Century Gothic"/>
                <a:sym typeface="Century Gothic"/>
              </a:rPr>
              <a:t>  * Libro de lectura independiente (cualquier libro que estés leyendo)</a:t>
            </a:r>
            <a:endParaRPr sz="1200">
              <a:solidFill>
                <a:schemeClr val="accent2"/>
              </a:solidFill>
              <a:highlight>
                <a:srgbClr val="FFFFFF"/>
              </a:highlight>
              <a:latin typeface="Century Gothic"/>
              <a:ea typeface="Century Gothic"/>
              <a:cs typeface="Century Gothic"/>
              <a:sym typeface="Century Gothic"/>
            </a:endParaRPr>
          </a:p>
          <a:p>
            <a:pPr indent="0" lvl="0" marL="0" rtl="0" algn="just">
              <a:spcBef>
                <a:spcPts val="0"/>
              </a:spcBef>
              <a:spcAft>
                <a:spcPts val="0"/>
              </a:spcAft>
              <a:buNone/>
            </a:pPr>
            <a:r>
              <a:rPr lang="en" sz="1200">
                <a:solidFill>
                  <a:schemeClr val="accent2"/>
                </a:solidFill>
                <a:highlight>
                  <a:srgbClr val="FFFFFF"/>
                </a:highlight>
                <a:latin typeface="Century Gothic"/>
                <a:ea typeface="Century Gothic"/>
                <a:cs typeface="Century Gothic"/>
                <a:sym typeface="Century Gothic"/>
              </a:rPr>
              <a:t>  * Cargado Chromebook </a:t>
            </a:r>
            <a:endParaRPr sz="1200">
              <a:solidFill>
                <a:schemeClr val="dk1"/>
              </a:solidFill>
              <a:latin typeface="Century Gothic"/>
              <a:ea typeface="Century Gothic"/>
              <a:cs typeface="Century Gothic"/>
              <a:sym typeface="Century Gothic"/>
            </a:endParaRPr>
          </a:p>
        </p:txBody>
      </p:sp>
      <p:pic>
        <p:nvPicPr>
          <p:cNvPr id="118" name="Google Shape;118;p18"/>
          <p:cNvPicPr preferRelativeResize="0"/>
          <p:nvPr/>
        </p:nvPicPr>
        <p:blipFill>
          <a:blip r:embed="rId3">
            <a:alphaModFix/>
          </a:blip>
          <a:stretch>
            <a:fillRect/>
          </a:stretch>
        </p:blipFill>
        <p:spPr>
          <a:xfrm>
            <a:off x="4777750" y="2160825"/>
            <a:ext cx="2883398" cy="4306651"/>
          </a:xfrm>
          <a:prstGeom prst="rect">
            <a:avLst/>
          </a:prstGeom>
          <a:noFill/>
          <a:ln>
            <a:noFill/>
          </a:ln>
        </p:spPr>
      </p:pic>
      <p:sp>
        <p:nvSpPr>
          <p:cNvPr id="119" name="Google Shape;119;p18"/>
          <p:cNvSpPr txBox="1"/>
          <p:nvPr/>
        </p:nvSpPr>
        <p:spPr>
          <a:xfrm>
            <a:off x="4861500" y="2361450"/>
            <a:ext cx="2715900" cy="22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Julius Sans One"/>
                <a:ea typeface="Julius Sans One"/>
                <a:cs typeface="Julius Sans One"/>
                <a:sym typeface="Julius Sans One"/>
              </a:rPr>
              <a:t>Codigos de </a:t>
            </a:r>
            <a:r>
              <a:rPr lang="en" sz="1100">
                <a:latin typeface="Julius Sans One"/>
                <a:ea typeface="Julius Sans One"/>
                <a:cs typeface="Julius Sans One"/>
                <a:sym typeface="Julius Sans One"/>
              </a:rPr>
              <a:t>Google Classroom</a:t>
            </a:r>
            <a:endParaRPr sz="1100">
              <a:latin typeface="Julius Sans One"/>
              <a:ea typeface="Julius Sans One"/>
              <a:cs typeface="Julius Sans One"/>
              <a:sym typeface="Julius Sans One"/>
            </a:endParaRPr>
          </a:p>
          <a:p>
            <a:pPr indent="0" lvl="0" marL="0" rtl="0" algn="l">
              <a:spcBef>
                <a:spcPts val="0"/>
              </a:spcBef>
              <a:spcAft>
                <a:spcPts val="0"/>
              </a:spcAft>
              <a:buClr>
                <a:schemeClr val="dk1"/>
              </a:buClr>
              <a:buSzPts val="1100"/>
              <a:buFont typeface="Arial"/>
              <a:buNone/>
            </a:pPr>
            <a:r>
              <a:rPr lang="en" sz="1300">
                <a:solidFill>
                  <a:schemeClr val="dk1"/>
                </a:solidFill>
                <a:latin typeface="Century Gothic"/>
                <a:ea typeface="Century Gothic"/>
                <a:cs typeface="Century Gothic"/>
                <a:sym typeface="Century Gothic"/>
              </a:rPr>
              <a:t>Period 1: a3pcvqu</a:t>
            </a:r>
            <a:endParaRPr sz="13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5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sz="1300">
                <a:solidFill>
                  <a:schemeClr val="dk1"/>
                </a:solidFill>
                <a:latin typeface="Century Gothic"/>
                <a:ea typeface="Century Gothic"/>
                <a:cs typeface="Century Gothic"/>
                <a:sym typeface="Century Gothic"/>
              </a:rPr>
              <a:t>Period 3: wzxhvud</a:t>
            </a:r>
            <a:endParaRPr sz="13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5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sz="1300">
                <a:solidFill>
                  <a:schemeClr val="dk1"/>
                </a:solidFill>
                <a:latin typeface="Century Gothic"/>
                <a:ea typeface="Century Gothic"/>
                <a:cs typeface="Century Gothic"/>
                <a:sym typeface="Century Gothic"/>
              </a:rPr>
              <a:t>Period 6: iyfpmlm</a:t>
            </a:r>
            <a:endParaRPr sz="13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5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Century Gothic"/>
                <a:ea typeface="Century Gothic"/>
                <a:cs typeface="Century Gothic"/>
                <a:sym typeface="Century Gothic"/>
              </a:rPr>
              <a:t>Period 7: 7ocnoto</a:t>
            </a:r>
            <a:endParaRPr sz="13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Century Gothic"/>
                <a:ea typeface="Century Gothic"/>
                <a:cs typeface="Century Gothic"/>
                <a:sym typeface="Century Gothic"/>
              </a:rPr>
              <a:t>Period 8: bkljm7n</a:t>
            </a:r>
            <a:endParaRPr sz="13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5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Para unirse a su clase, visite Google Classroom (puede escribir Google Classroom en la barra de búsqueda), haga clic en el signo + e ingrese su código de clase.</a:t>
            </a:r>
            <a:endParaRPr sz="2500">
              <a:latin typeface="Liu Jian Mao Cao"/>
              <a:ea typeface="Liu Jian Mao Cao"/>
              <a:cs typeface="Liu Jian Mao Cao"/>
              <a:sym typeface="Liu Jian Mao Cao"/>
            </a:endParaRPr>
          </a:p>
        </p:txBody>
      </p:sp>
      <p:sp>
        <p:nvSpPr>
          <p:cNvPr id="120" name="Google Shape;120;p18"/>
          <p:cNvSpPr txBox="1"/>
          <p:nvPr/>
        </p:nvSpPr>
        <p:spPr>
          <a:xfrm>
            <a:off x="352050" y="2179325"/>
            <a:ext cx="4325100" cy="53475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en" sz="1200">
                <a:solidFill>
                  <a:schemeClr val="accent2"/>
                </a:solidFill>
                <a:highlight>
                  <a:srgbClr val="FFFFFF"/>
                </a:highlight>
                <a:latin typeface="Century Gothic"/>
                <a:ea typeface="Century Gothic"/>
                <a:cs typeface="Century Gothic"/>
                <a:sym typeface="Century Gothic"/>
              </a:rPr>
              <a:t>Política de Calificaciones:</a:t>
            </a:r>
            <a:endParaRPr sz="2000">
              <a:solidFill>
                <a:schemeClr val="dk1"/>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t/>
            </a:r>
            <a:endParaRPr sz="6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en" sz="1200">
                <a:solidFill>
                  <a:schemeClr val="accent2"/>
                </a:solidFill>
                <a:highlight>
                  <a:srgbClr val="FFFFFF"/>
                </a:highlight>
                <a:latin typeface="Century Gothic"/>
                <a:ea typeface="Century Gothic"/>
                <a:cs typeface="Century Gothic"/>
                <a:sym typeface="Century Gothic"/>
              </a:rPr>
              <a:t>En nuestra clase, se le calificará de manera informal y formal todos los días, utilizando diferentes tipos de evaluaciones.</a:t>
            </a:r>
            <a:endParaRPr sz="1200">
              <a:solidFill>
                <a:schemeClr val="dk1"/>
              </a:solidFill>
              <a:latin typeface="Century Gothic"/>
              <a:ea typeface="Century Gothic"/>
              <a:cs typeface="Century Gothic"/>
              <a:sym typeface="Century Gothic"/>
            </a:endParaRPr>
          </a:p>
          <a:p>
            <a:pPr indent="457200" lvl="0" marL="457200" rtl="0" algn="just">
              <a:spcBef>
                <a:spcPts val="0"/>
              </a:spcBef>
              <a:spcAft>
                <a:spcPts val="0"/>
              </a:spcAft>
              <a:buClr>
                <a:schemeClr val="dk1"/>
              </a:buClr>
              <a:buSzPts val="1100"/>
              <a:buFont typeface="Arial"/>
              <a:buNone/>
            </a:pPr>
            <a:r>
              <a:t/>
            </a:r>
            <a:endParaRPr b="1" sz="12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Tarea</a:t>
            </a:r>
            <a:r>
              <a:rPr b="1" lang="en">
                <a:solidFill>
                  <a:schemeClr val="dk1"/>
                </a:solidFill>
                <a:latin typeface="Century Gothic"/>
                <a:ea typeface="Century Gothic"/>
                <a:cs typeface="Century Gothic"/>
                <a:sym typeface="Century Gothic"/>
              </a:rPr>
              <a:t>: 10%</a:t>
            </a:r>
            <a:endParaRPr b="1">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Trabajo en Clase: 35%</a:t>
            </a:r>
            <a:endParaRPr b="1">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Pruebas/</a:t>
            </a:r>
            <a:r>
              <a:rPr b="1" lang="en">
                <a:solidFill>
                  <a:schemeClr val="dk1"/>
                </a:solidFill>
                <a:latin typeface="Century Gothic"/>
                <a:ea typeface="Century Gothic"/>
                <a:cs typeface="Century Gothic"/>
                <a:sym typeface="Century Gothic"/>
              </a:rPr>
              <a:t>Exámenes</a:t>
            </a:r>
            <a:r>
              <a:rPr b="1" lang="en">
                <a:solidFill>
                  <a:schemeClr val="dk1"/>
                </a:solidFill>
                <a:latin typeface="Century Gothic"/>
                <a:ea typeface="Century Gothic"/>
                <a:cs typeface="Century Gothic"/>
                <a:sym typeface="Century Gothic"/>
              </a:rPr>
              <a:t>: 25%</a:t>
            </a:r>
            <a:endParaRPr b="1">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b="1" lang="en">
                <a:solidFill>
                  <a:schemeClr val="accent2"/>
                </a:solidFill>
                <a:highlight>
                  <a:srgbClr val="FFFFFF"/>
                </a:highlight>
                <a:latin typeface="Century Gothic"/>
                <a:ea typeface="Century Gothic"/>
                <a:cs typeface="Century Gothic"/>
                <a:sym typeface="Century Gothic"/>
              </a:rPr>
              <a:t>Proyectos / Escritura comparativa</a:t>
            </a:r>
            <a:r>
              <a:rPr b="1" lang="en">
                <a:solidFill>
                  <a:schemeClr val="dk1"/>
                </a:solidFill>
                <a:latin typeface="Century Gothic"/>
                <a:ea typeface="Century Gothic"/>
                <a:cs typeface="Century Gothic"/>
                <a:sym typeface="Century Gothic"/>
              </a:rPr>
              <a:t>: 25%</a:t>
            </a:r>
            <a:endParaRPr b="1">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b="1" lang="en">
                <a:solidFill>
                  <a:schemeClr val="accent2"/>
                </a:solidFill>
                <a:highlight>
                  <a:srgbClr val="FFFFFF"/>
                </a:highlight>
                <a:latin typeface="Century Gothic"/>
                <a:ea typeface="Century Gothic"/>
                <a:cs typeface="Century Gothic"/>
                <a:sym typeface="Century Gothic"/>
              </a:rPr>
              <a:t>Ciudadanía</a:t>
            </a:r>
            <a:r>
              <a:rPr b="1" lang="en">
                <a:solidFill>
                  <a:schemeClr val="dk1"/>
                </a:solidFill>
                <a:latin typeface="Century Gothic"/>
                <a:ea typeface="Century Gothic"/>
                <a:cs typeface="Century Gothic"/>
                <a:sym typeface="Century Gothic"/>
              </a:rPr>
              <a:t>: 5%</a:t>
            </a:r>
            <a:endParaRPr b="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(comportamiento, esfuerzo, organización, participación y preparación)</a:t>
            </a:r>
            <a:r>
              <a:rPr b="1" lang="en">
                <a:solidFill>
                  <a:schemeClr val="dk1"/>
                </a:solidFill>
                <a:latin typeface="Century Gothic"/>
                <a:ea typeface="Century Gothic"/>
                <a:cs typeface="Century Gothic"/>
                <a:sym typeface="Century Gothic"/>
              </a:rPr>
              <a:t> </a:t>
            </a:r>
            <a:endParaRPr b="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b="1" sz="15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b="1" lang="en" sz="1200">
                <a:solidFill>
                  <a:schemeClr val="dk1"/>
                </a:solidFill>
                <a:latin typeface="Century Gothic"/>
                <a:ea typeface="Century Gothic"/>
                <a:cs typeface="Century Gothic"/>
                <a:sym typeface="Century Gothic"/>
              </a:rPr>
              <a:t>Infinite Campus:</a:t>
            </a:r>
            <a:endParaRPr sz="12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en" sz="1200">
                <a:solidFill>
                  <a:schemeClr val="accent2"/>
                </a:solidFill>
                <a:highlight>
                  <a:srgbClr val="FFFFFF"/>
                </a:highlight>
                <a:latin typeface="Century Gothic"/>
                <a:ea typeface="Century Gothic"/>
                <a:cs typeface="Century Gothic"/>
                <a:sym typeface="Century Gothic"/>
              </a:rPr>
              <a:t>Puede ver su promedio de clase actualizado y las calificaciones de tareas en cualquier momento en el sitio web de Infinite Campus. Tus padres deben obtener un nombre de usuario y contraseña de la oficina principal. Consulte este sitio a menudo para ver si le faltan tareas en ELA y chequear ausencias. </a:t>
            </a:r>
            <a:endParaRPr sz="12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b="1" lang="en" sz="1200">
                <a:solidFill>
                  <a:schemeClr val="dk1"/>
                </a:solidFill>
                <a:latin typeface="Century Gothic"/>
                <a:ea typeface="Century Gothic"/>
                <a:cs typeface="Century Gothic"/>
                <a:sym typeface="Century Gothic"/>
              </a:rPr>
              <a:t>Google Classroom:</a:t>
            </a:r>
            <a:endParaRPr sz="12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en" sz="1200">
                <a:solidFill>
                  <a:schemeClr val="accent2"/>
                </a:solidFill>
                <a:highlight>
                  <a:srgbClr val="FFFFFF"/>
                </a:highlight>
                <a:latin typeface="Century Gothic"/>
                <a:ea typeface="Century Gothic"/>
                <a:cs typeface="Century Gothic"/>
                <a:sym typeface="Century Gothic"/>
              </a:rPr>
              <a:t>Nuestro Google Classroom es un componente importante en esta clase. Por favor, revíselo todos los días para ver las tareas diarias / semanales, así como también información importante cubierta en clase.</a:t>
            </a:r>
            <a:endParaRPr b="1" sz="1500">
              <a:solidFill>
                <a:schemeClr val="dk1"/>
              </a:solidFill>
              <a:latin typeface="Century Gothic"/>
              <a:ea typeface="Century Gothic"/>
              <a:cs typeface="Century Gothic"/>
              <a:sym typeface="Century Gothic"/>
            </a:endParaRPr>
          </a:p>
        </p:txBody>
      </p:sp>
      <p:sp>
        <p:nvSpPr>
          <p:cNvPr id="121" name="Google Shape;121;p18"/>
          <p:cNvSpPr/>
          <p:nvPr/>
        </p:nvSpPr>
        <p:spPr>
          <a:xfrm>
            <a:off x="419100" y="3143250"/>
            <a:ext cx="3943200" cy="1776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Century Gothic"/>
                <a:ea typeface="Century Gothic"/>
                <a:cs typeface="Century Gothic"/>
                <a:sym typeface="Century Gothic"/>
              </a:rPr>
              <a:t>Sera Determinado</a:t>
            </a:r>
            <a:endParaRPr sz="1600">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nvSpPr>
        <p:spPr>
          <a:xfrm>
            <a:off x="352050" y="301750"/>
            <a:ext cx="7141500" cy="17769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Clr>
                <a:schemeClr val="dk1"/>
              </a:buClr>
              <a:buSzPts val="1100"/>
              <a:buFont typeface="Arial"/>
              <a:buNone/>
            </a:pPr>
            <a:r>
              <a:rPr lang="en" sz="10000">
                <a:solidFill>
                  <a:schemeClr val="dk1"/>
                </a:solidFill>
                <a:latin typeface="Century Gothic"/>
                <a:ea typeface="Century Gothic"/>
                <a:cs typeface="Century Gothic"/>
                <a:sym typeface="Century Gothic"/>
              </a:rPr>
              <a:t>ELA 6</a:t>
            </a:r>
            <a:endParaRPr sz="4200">
              <a:solidFill>
                <a:schemeClr val="dk1"/>
              </a:solidFill>
              <a:latin typeface="Century Gothic"/>
              <a:ea typeface="Century Gothic"/>
              <a:cs typeface="Century Gothic"/>
              <a:sym typeface="Century Gothic"/>
            </a:endParaRPr>
          </a:p>
          <a:p>
            <a:pPr indent="0" lvl="0" marL="0" rtl="0" algn="ctr">
              <a:lnSpc>
                <a:spcPct val="60000"/>
              </a:lnSpc>
              <a:spcBef>
                <a:spcPts val="0"/>
              </a:spcBef>
              <a:spcAft>
                <a:spcPts val="0"/>
              </a:spcAft>
              <a:buClr>
                <a:schemeClr val="dk1"/>
              </a:buClr>
              <a:buSzPts val="1100"/>
              <a:buFont typeface="Arial"/>
              <a:buNone/>
            </a:pPr>
            <a:r>
              <a:rPr lang="en" sz="3400">
                <a:solidFill>
                  <a:schemeClr val="dk1"/>
                </a:solidFill>
                <a:latin typeface="Julius Sans One"/>
                <a:ea typeface="Julius Sans One"/>
                <a:cs typeface="Julius Sans One"/>
                <a:sym typeface="Julius Sans One"/>
              </a:rPr>
              <a:t>Con la sra.</a:t>
            </a:r>
            <a:r>
              <a:rPr lang="en" sz="3400">
                <a:solidFill>
                  <a:schemeClr val="dk1"/>
                </a:solidFill>
                <a:latin typeface="Julius Sans One"/>
                <a:ea typeface="Julius Sans One"/>
                <a:cs typeface="Julius Sans One"/>
                <a:sym typeface="Julius Sans One"/>
              </a:rPr>
              <a:t> Ashley Aucar</a:t>
            </a:r>
            <a:endParaRPr sz="3400">
              <a:solidFill>
                <a:schemeClr val="dk1"/>
              </a:solidFill>
              <a:latin typeface="Julius Sans One"/>
              <a:ea typeface="Julius Sans One"/>
              <a:cs typeface="Julius Sans One"/>
              <a:sym typeface="Julius Sans One"/>
            </a:endParaRPr>
          </a:p>
          <a:p>
            <a:pPr indent="0" lvl="0" marL="0" rtl="0" algn="ctr">
              <a:lnSpc>
                <a:spcPct val="60000"/>
              </a:lnSpc>
              <a:spcBef>
                <a:spcPts val="0"/>
              </a:spcBef>
              <a:spcAft>
                <a:spcPts val="0"/>
              </a:spcAft>
              <a:buNone/>
            </a:pPr>
            <a:r>
              <a:t/>
            </a:r>
            <a:endParaRPr sz="10000">
              <a:latin typeface="Century Gothic"/>
              <a:ea typeface="Century Gothic"/>
              <a:cs typeface="Century Gothic"/>
              <a:sym typeface="Century Gothic"/>
            </a:endParaRPr>
          </a:p>
        </p:txBody>
      </p:sp>
      <p:sp>
        <p:nvSpPr>
          <p:cNvPr id="127" name="Google Shape;127;p19"/>
          <p:cNvSpPr txBox="1"/>
          <p:nvPr/>
        </p:nvSpPr>
        <p:spPr>
          <a:xfrm>
            <a:off x="4900425" y="2209800"/>
            <a:ext cx="2610300" cy="45933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9"/>
          <p:cNvSpPr txBox="1"/>
          <p:nvPr/>
        </p:nvSpPr>
        <p:spPr>
          <a:xfrm>
            <a:off x="4981575" y="2586025"/>
            <a:ext cx="2448000" cy="36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300">
                <a:solidFill>
                  <a:schemeClr val="dk1"/>
                </a:solidFill>
                <a:latin typeface="Julius Sans One"/>
                <a:ea typeface="Julius Sans One"/>
                <a:cs typeface="Julius Sans One"/>
                <a:sym typeface="Julius Sans One"/>
              </a:rPr>
              <a:t>Trampas/</a:t>
            </a:r>
            <a:endParaRPr sz="2300">
              <a:solidFill>
                <a:schemeClr val="dk1"/>
              </a:solidFill>
              <a:latin typeface="Julius Sans One"/>
              <a:ea typeface="Julius Sans One"/>
              <a:cs typeface="Julius Sans One"/>
              <a:sym typeface="Julius Sans One"/>
            </a:endParaRPr>
          </a:p>
          <a:p>
            <a:pPr indent="0" lvl="0" marL="0" rtl="0" algn="l">
              <a:spcBef>
                <a:spcPts val="0"/>
              </a:spcBef>
              <a:spcAft>
                <a:spcPts val="0"/>
              </a:spcAft>
              <a:buClr>
                <a:schemeClr val="dk1"/>
              </a:buClr>
              <a:buSzPts val="1100"/>
              <a:buFont typeface="Arial"/>
              <a:buNone/>
            </a:pPr>
            <a:r>
              <a:rPr lang="en" sz="2300">
                <a:solidFill>
                  <a:schemeClr val="dk1"/>
                </a:solidFill>
                <a:latin typeface="Julius Sans One"/>
                <a:ea typeface="Julius Sans One"/>
                <a:cs typeface="Julius Sans One"/>
                <a:sym typeface="Julius Sans One"/>
              </a:rPr>
              <a:t>plagio</a:t>
            </a:r>
            <a:r>
              <a:rPr lang="en" sz="2300">
                <a:solidFill>
                  <a:schemeClr val="dk1"/>
                </a:solidFill>
                <a:latin typeface="Julius Sans One"/>
                <a:ea typeface="Julius Sans One"/>
                <a:cs typeface="Julius Sans One"/>
                <a:sym typeface="Julius Sans One"/>
              </a:rPr>
              <a:t> </a:t>
            </a:r>
            <a:endParaRPr sz="2300">
              <a:solidFill>
                <a:schemeClr val="dk1"/>
              </a:solidFill>
              <a:latin typeface="Julius Sans One"/>
              <a:ea typeface="Julius Sans One"/>
              <a:cs typeface="Julius Sans One"/>
              <a:sym typeface="Julius Sans One"/>
            </a:endParaRPr>
          </a:p>
          <a:p>
            <a:pPr indent="0" lvl="0" marL="0" rtl="0" algn="l">
              <a:spcBef>
                <a:spcPts val="0"/>
              </a:spcBef>
              <a:spcAft>
                <a:spcPts val="0"/>
              </a:spcAft>
              <a:buClr>
                <a:schemeClr val="dk1"/>
              </a:buClr>
              <a:buSzPts val="1100"/>
              <a:buFont typeface="Arial"/>
              <a:buNone/>
            </a:pPr>
            <a:r>
              <a:t/>
            </a:r>
            <a:endParaRPr sz="600">
              <a:solidFill>
                <a:schemeClr val="dk1"/>
              </a:solidFill>
              <a:latin typeface="Julius Sans One"/>
              <a:ea typeface="Julius Sans One"/>
              <a:cs typeface="Julius Sans One"/>
              <a:sym typeface="Julius Sans One"/>
            </a:endParaRPr>
          </a:p>
          <a:p>
            <a:pPr indent="0" lvl="0" marL="0" rtl="0" algn="just">
              <a:spcBef>
                <a:spcPts val="0"/>
              </a:spcBef>
              <a:spcAft>
                <a:spcPts val="0"/>
              </a:spcAft>
              <a:buNone/>
            </a:pPr>
            <a:r>
              <a:rPr lang="en" sz="1200">
                <a:solidFill>
                  <a:schemeClr val="accent2"/>
                </a:solidFill>
                <a:highlight>
                  <a:srgbClr val="FFFFFF"/>
                </a:highlight>
                <a:latin typeface="Century Gothic"/>
                <a:ea typeface="Century Gothic"/>
                <a:cs typeface="Century Gothic"/>
                <a:sym typeface="Century Gothic"/>
              </a:rPr>
              <a:t>No se tolerarán las trampas y / o el plagio y se obtendrá una calificación automática de un cero. Esto incluye copiar la tarea, el trabajo de clase, las respuestas de prueba, hablar durante una prueba o prueba, permitir que alguien copie su trabajo y tratar de pasar el trabajo de otra persona como propio.</a:t>
            </a:r>
            <a:endParaRPr sz="1200">
              <a:solidFill>
                <a:schemeClr val="dk1"/>
              </a:solidFill>
              <a:latin typeface="Century Gothic"/>
              <a:ea typeface="Century Gothic"/>
              <a:cs typeface="Century Gothic"/>
              <a:sym typeface="Century Gothic"/>
            </a:endParaRPr>
          </a:p>
        </p:txBody>
      </p:sp>
      <p:sp>
        <p:nvSpPr>
          <p:cNvPr id="129" name="Google Shape;129;p19"/>
          <p:cNvSpPr txBox="1"/>
          <p:nvPr/>
        </p:nvSpPr>
        <p:spPr>
          <a:xfrm>
            <a:off x="385575" y="2209800"/>
            <a:ext cx="4325100" cy="23433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000">
                <a:solidFill>
                  <a:schemeClr val="dk1"/>
                </a:solidFill>
                <a:latin typeface="Julius Sans One"/>
                <a:ea typeface="Julius Sans One"/>
                <a:cs typeface="Julius Sans One"/>
                <a:sym typeface="Julius Sans One"/>
              </a:rPr>
              <a:t>trabajo devuelto</a:t>
            </a:r>
            <a:endParaRPr sz="2000">
              <a:solidFill>
                <a:schemeClr val="dk1"/>
              </a:solidFill>
              <a:latin typeface="Julius Sans One"/>
              <a:ea typeface="Julius Sans One"/>
              <a:cs typeface="Julius Sans One"/>
              <a:sym typeface="Julius Sans One"/>
            </a:endParaRPr>
          </a:p>
          <a:p>
            <a:pPr indent="0" lvl="0" marL="0" rtl="0" algn="ctr">
              <a:spcBef>
                <a:spcPts val="0"/>
              </a:spcBef>
              <a:spcAft>
                <a:spcPts val="0"/>
              </a:spcAft>
              <a:buClr>
                <a:schemeClr val="dk1"/>
              </a:buClr>
              <a:buSzPts val="1100"/>
              <a:buFont typeface="Arial"/>
              <a:buNone/>
            </a:pPr>
            <a:r>
              <a:t/>
            </a:r>
            <a:endParaRPr sz="600">
              <a:solidFill>
                <a:schemeClr val="dk1"/>
              </a:solidFill>
              <a:latin typeface="Julius Sans One"/>
              <a:ea typeface="Julius Sans One"/>
              <a:cs typeface="Julius Sans One"/>
              <a:sym typeface="Julius Sans One"/>
            </a:endParaRPr>
          </a:p>
          <a:p>
            <a:pPr indent="0" lvl="0" marL="0" rtl="0" algn="just">
              <a:spcBef>
                <a:spcPts val="0"/>
              </a:spcBef>
              <a:spcAft>
                <a:spcPts val="0"/>
              </a:spcAft>
              <a:buClr>
                <a:schemeClr val="dk1"/>
              </a:buClr>
              <a:buSzPts val="1100"/>
              <a:buFont typeface="Arial"/>
              <a:buNone/>
            </a:pPr>
            <a:r>
              <a:rPr lang="en" sz="1200">
                <a:solidFill>
                  <a:schemeClr val="accent2"/>
                </a:solidFill>
                <a:highlight>
                  <a:srgbClr val="FFFFFF"/>
                </a:highlight>
                <a:latin typeface="Century Gothic"/>
                <a:ea typeface="Century Gothic"/>
                <a:cs typeface="Century Gothic"/>
                <a:sym typeface="Century Gothic"/>
              </a:rPr>
              <a:t>Todo el trabajo será calificado y devuelto en clase o por Google Classroom de manera oportuna. Espere un poco más para las asignaciones de escritura más largas o proyectos. Los estudiantes tendrán la oportunidad de revisar su trabajo calificado, y luego se les pedirá que archiven las tareas en sus carpetas de clase. Los portafolios se usan para medir el progreso de los estudiantes durante el año. Las asignaciones de Google en línea, no tienen que ser impresas; se pueden adjuntar a la tarea publicada en línea.</a:t>
            </a:r>
            <a:endParaRPr b="1" sz="1500">
              <a:solidFill>
                <a:schemeClr val="dk1"/>
              </a:solidFill>
              <a:latin typeface="Century Gothic"/>
              <a:ea typeface="Century Gothic"/>
              <a:cs typeface="Century Gothic"/>
              <a:sym typeface="Century Gothic"/>
            </a:endParaRPr>
          </a:p>
        </p:txBody>
      </p:sp>
      <p:sp>
        <p:nvSpPr>
          <p:cNvPr id="130" name="Google Shape;130;p19"/>
          <p:cNvSpPr txBox="1"/>
          <p:nvPr/>
        </p:nvSpPr>
        <p:spPr>
          <a:xfrm>
            <a:off x="385575" y="4774375"/>
            <a:ext cx="4325100" cy="22098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000">
                <a:solidFill>
                  <a:schemeClr val="dk1"/>
                </a:solidFill>
                <a:latin typeface="Julius Sans One"/>
                <a:ea typeface="Julius Sans One"/>
                <a:cs typeface="Julius Sans One"/>
                <a:sym typeface="Julius Sans One"/>
              </a:rPr>
              <a:t>Asignaciones</a:t>
            </a:r>
            <a:endParaRPr sz="2000">
              <a:solidFill>
                <a:schemeClr val="dk1"/>
              </a:solidFill>
              <a:latin typeface="Julius Sans One"/>
              <a:ea typeface="Julius Sans One"/>
              <a:cs typeface="Julius Sans One"/>
              <a:sym typeface="Julius Sans One"/>
            </a:endParaRPr>
          </a:p>
          <a:p>
            <a:pPr indent="0" lvl="0" marL="0" rtl="0" algn="ctr">
              <a:spcBef>
                <a:spcPts val="0"/>
              </a:spcBef>
              <a:spcAft>
                <a:spcPts val="0"/>
              </a:spcAft>
              <a:buClr>
                <a:schemeClr val="dk1"/>
              </a:buClr>
              <a:buSzPts val="1100"/>
              <a:buFont typeface="Arial"/>
              <a:buNone/>
            </a:pPr>
            <a:r>
              <a:t/>
            </a:r>
            <a:endParaRPr sz="600">
              <a:solidFill>
                <a:schemeClr val="dk1"/>
              </a:solidFill>
              <a:latin typeface="Julius Sans One"/>
              <a:ea typeface="Julius Sans One"/>
              <a:cs typeface="Julius Sans One"/>
              <a:sym typeface="Julius Sans One"/>
            </a:endParaRPr>
          </a:p>
          <a:p>
            <a:pPr indent="0" lvl="0" marL="0" rtl="0" algn="just">
              <a:spcBef>
                <a:spcPts val="0"/>
              </a:spcBef>
              <a:spcAft>
                <a:spcPts val="0"/>
              </a:spcAft>
              <a:buClr>
                <a:schemeClr val="dk1"/>
              </a:buClr>
              <a:buSzPts val="1100"/>
              <a:buFont typeface="Arial"/>
              <a:buNone/>
            </a:pPr>
            <a:r>
              <a:rPr lang="en" sz="1200">
                <a:solidFill>
                  <a:schemeClr val="accent2"/>
                </a:solidFill>
                <a:highlight>
                  <a:srgbClr val="FFFFFF"/>
                </a:highlight>
                <a:latin typeface="Century Gothic"/>
                <a:ea typeface="Century Gothic"/>
                <a:cs typeface="Century Gothic"/>
                <a:sym typeface="Century Gothic"/>
              </a:rPr>
              <a:t>Todas las asignaciones deben enviarse antes de la fecha de vencimiento indicada y vencen al comienzo del período de clase a menos que se indique lo contrario. Toda la tarea debe entregarse al día siguiente a menos que se indique lo contrario. Las asignaciones que se llaman Do Now’s serán chequeadas el día siguiente. De esta manera, el estudiante puede acabar la asignatura esa noche. </a:t>
            </a:r>
            <a:endParaRPr b="1" sz="1500">
              <a:solidFill>
                <a:schemeClr val="dk1"/>
              </a:solidFill>
              <a:latin typeface="Century Gothic"/>
              <a:ea typeface="Century Gothic"/>
              <a:cs typeface="Century Gothic"/>
              <a:sym typeface="Century Gothic"/>
            </a:endParaRPr>
          </a:p>
        </p:txBody>
      </p:sp>
      <p:sp>
        <p:nvSpPr>
          <p:cNvPr id="131" name="Google Shape;131;p19"/>
          <p:cNvSpPr txBox="1"/>
          <p:nvPr/>
        </p:nvSpPr>
        <p:spPr>
          <a:xfrm>
            <a:off x="400725" y="7130275"/>
            <a:ext cx="7077600" cy="15546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2300">
                <a:solidFill>
                  <a:schemeClr val="dk1"/>
                </a:solidFill>
                <a:latin typeface="Julius Sans One"/>
                <a:ea typeface="Julius Sans One"/>
                <a:cs typeface="Julius Sans One"/>
                <a:sym typeface="Julius Sans One"/>
              </a:rPr>
              <a:t>Tareas atrasadas </a:t>
            </a:r>
            <a:endParaRPr sz="2300">
              <a:solidFill>
                <a:schemeClr val="dk1"/>
              </a:solidFill>
              <a:latin typeface="Julius Sans One"/>
              <a:ea typeface="Julius Sans One"/>
              <a:cs typeface="Julius Sans One"/>
              <a:sym typeface="Julius Sans One"/>
            </a:endParaRPr>
          </a:p>
          <a:p>
            <a:pPr indent="0" lvl="0" marL="0" rtl="0" algn="l">
              <a:spcBef>
                <a:spcPts val="0"/>
              </a:spcBef>
              <a:spcAft>
                <a:spcPts val="0"/>
              </a:spcAft>
              <a:buNone/>
            </a:pPr>
            <a:r>
              <a:t/>
            </a:r>
            <a:endParaRPr sz="600">
              <a:solidFill>
                <a:schemeClr val="dk1"/>
              </a:solidFill>
              <a:latin typeface="Julius Sans One"/>
              <a:ea typeface="Julius Sans One"/>
              <a:cs typeface="Julius Sans One"/>
              <a:sym typeface="Julius Sans One"/>
            </a:endParaRPr>
          </a:p>
          <a:p>
            <a:pPr indent="0" lvl="0" marL="0" rtl="0" algn="just">
              <a:spcBef>
                <a:spcPts val="0"/>
              </a:spcBef>
              <a:spcAft>
                <a:spcPts val="0"/>
              </a:spcAft>
              <a:buNone/>
            </a:pPr>
            <a:r>
              <a:rPr lang="en" sz="1200">
                <a:solidFill>
                  <a:schemeClr val="accent2"/>
                </a:solidFill>
                <a:highlight>
                  <a:srgbClr val="FFFFFF"/>
                </a:highlight>
                <a:latin typeface="Century Gothic"/>
                <a:ea typeface="Century Gothic"/>
                <a:cs typeface="Century Gothic"/>
                <a:sym typeface="Century Gothic"/>
              </a:rPr>
              <a:t>Las asignaciones no recibidas en o antes de la fecha de vencimiento se consideran atrasadas. Para recibir crédito por cualquier tarea perdida, los estudiantes deben tener una ausencia inexcusable, tardanza o salida temprana. Es su responsabilidad (del alumno) consultar con el maestro sobre las tareas atrasadas/pérdidas y su fecha de vencimiento, y si puede recibir crédito.</a:t>
            </a:r>
            <a:endParaRPr sz="2000">
              <a:solidFill>
                <a:schemeClr val="dk1"/>
              </a:solidFill>
              <a:latin typeface="Julius Sans One"/>
              <a:ea typeface="Julius Sans One"/>
              <a:cs typeface="Julius Sans One"/>
              <a:sym typeface="Julius Sans One"/>
            </a:endParaRPr>
          </a:p>
        </p:txBody>
      </p:sp>
      <p:sp>
        <p:nvSpPr>
          <p:cNvPr id="132" name="Google Shape;132;p19"/>
          <p:cNvSpPr txBox="1"/>
          <p:nvPr/>
        </p:nvSpPr>
        <p:spPr>
          <a:xfrm>
            <a:off x="385575" y="8937050"/>
            <a:ext cx="7107900" cy="972300"/>
          </a:xfrm>
          <a:prstGeom prst="rect">
            <a:avLst/>
          </a:prstGeom>
          <a:solidFill>
            <a:srgbClr val="666666"/>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Julius Sans One"/>
                <a:ea typeface="Julius Sans One"/>
                <a:cs typeface="Julius Sans One"/>
                <a:sym typeface="Julius Sans One"/>
              </a:rPr>
              <a:t>“No dejes para </a:t>
            </a:r>
            <a:r>
              <a:rPr lang="en" sz="2400">
                <a:solidFill>
                  <a:schemeClr val="lt1"/>
                </a:solidFill>
                <a:latin typeface="Julius Sans One"/>
                <a:ea typeface="Julius Sans One"/>
                <a:cs typeface="Julius Sans One"/>
                <a:sym typeface="Julius Sans One"/>
              </a:rPr>
              <a:t>mañana</a:t>
            </a:r>
            <a:r>
              <a:rPr lang="en" sz="2400">
                <a:solidFill>
                  <a:schemeClr val="lt1"/>
                </a:solidFill>
                <a:latin typeface="Julius Sans One"/>
                <a:ea typeface="Julius Sans One"/>
                <a:cs typeface="Julius Sans One"/>
                <a:sym typeface="Julius Sans One"/>
              </a:rPr>
              <a:t> lo que puedas hacer hoy” - Benjamin Franklin</a:t>
            </a:r>
            <a:endParaRPr sz="2400">
              <a:solidFill>
                <a:schemeClr val="lt1"/>
              </a:solidFill>
              <a:latin typeface="Julius Sans One"/>
              <a:ea typeface="Julius Sans One"/>
              <a:cs typeface="Julius Sans One"/>
              <a:sym typeface="Julius Sans On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6" name="Shape 136"/>
        <p:cNvGrpSpPr/>
        <p:nvPr/>
      </p:nvGrpSpPr>
      <p:grpSpPr>
        <a:xfrm>
          <a:off x="0" y="0"/>
          <a:ext cx="0" cy="0"/>
          <a:chOff x="0" y="0"/>
          <a:chExt cx="0" cy="0"/>
        </a:xfrm>
      </p:grpSpPr>
      <p:sp>
        <p:nvSpPr>
          <p:cNvPr id="137" name="Google Shape;137;p20"/>
          <p:cNvSpPr txBox="1"/>
          <p:nvPr/>
        </p:nvSpPr>
        <p:spPr>
          <a:xfrm>
            <a:off x="352050" y="301750"/>
            <a:ext cx="7141500" cy="17769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None/>
            </a:pPr>
            <a:r>
              <a:t/>
            </a:r>
            <a:endParaRPr sz="600">
              <a:latin typeface="Century Gothic"/>
              <a:ea typeface="Century Gothic"/>
              <a:cs typeface="Century Gothic"/>
              <a:sym typeface="Century Gothic"/>
            </a:endParaRPr>
          </a:p>
          <a:p>
            <a:pPr indent="0" lvl="0" marL="0" rtl="0" algn="ctr">
              <a:lnSpc>
                <a:spcPct val="60000"/>
              </a:lnSpc>
              <a:spcBef>
                <a:spcPts val="0"/>
              </a:spcBef>
              <a:spcAft>
                <a:spcPts val="0"/>
              </a:spcAft>
              <a:buClr>
                <a:schemeClr val="dk1"/>
              </a:buClr>
              <a:buSzPts val="1100"/>
              <a:buFont typeface="Arial"/>
              <a:buNone/>
            </a:pPr>
            <a:r>
              <a:rPr lang="en" sz="10000">
                <a:solidFill>
                  <a:schemeClr val="dk1"/>
                </a:solidFill>
                <a:latin typeface="Century Gothic"/>
                <a:ea typeface="Century Gothic"/>
                <a:cs typeface="Century Gothic"/>
                <a:sym typeface="Century Gothic"/>
              </a:rPr>
              <a:t>ELA 6</a:t>
            </a:r>
            <a:endParaRPr sz="4200">
              <a:solidFill>
                <a:schemeClr val="dk1"/>
              </a:solidFill>
              <a:latin typeface="Century Gothic"/>
              <a:ea typeface="Century Gothic"/>
              <a:cs typeface="Century Gothic"/>
              <a:sym typeface="Century Gothic"/>
            </a:endParaRPr>
          </a:p>
          <a:p>
            <a:pPr indent="0" lvl="0" marL="0" rtl="0" algn="ctr">
              <a:lnSpc>
                <a:spcPct val="60000"/>
              </a:lnSpc>
              <a:spcBef>
                <a:spcPts val="0"/>
              </a:spcBef>
              <a:spcAft>
                <a:spcPts val="0"/>
              </a:spcAft>
              <a:buClr>
                <a:schemeClr val="dk1"/>
              </a:buClr>
              <a:buSzPts val="1100"/>
              <a:buFont typeface="Arial"/>
              <a:buNone/>
            </a:pPr>
            <a:r>
              <a:rPr lang="en" sz="3400">
                <a:solidFill>
                  <a:schemeClr val="dk1"/>
                </a:solidFill>
                <a:latin typeface="Julius Sans One"/>
                <a:ea typeface="Julius Sans One"/>
                <a:cs typeface="Julius Sans One"/>
                <a:sym typeface="Julius Sans One"/>
              </a:rPr>
              <a:t>Con la sra.</a:t>
            </a:r>
            <a:r>
              <a:rPr lang="en" sz="3400">
                <a:solidFill>
                  <a:schemeClr val="dk1"/>
                </a:solidFill>
                <a:latin typeface="Julius Sans One"/>
                <a:ea typeface="Julius Sans One"/>
                <a:cs typeface="Julius Sans One"/>
                <a:sym typeface="Julius Sans One"/>
              </a:rPr>
              <a:t> Ashley Aucar</a:t>
            </a:r>
            <a:endParaRPr sz="3400">
              <a:solidFill>
                <a:schemeClr val="dk1"/>
              </a:solidFill>
              <a:latin typeface="Julius Sans One"/>
              <a:ea typeface="Julius Sans One"/>
              <a:cs typeface="Julius Sans One"/>
              <a:sym typeface="Julius Sans One"/>
            </a:endParaRPr>
          </a:p>
          <a:p>
            <a:pPr indent="0" lvl="0" marL="0" rtl="0" algn="ctr">
              <a:lnSpc>
                <a:spcPct val="60000"/>
              </a:lnSpc>
              <a:spcBef>
                <a:spcPts val="0"/>
              </a:spcBef>
              <a:spcAft>
                <a:spcPts val="0"/>
              </a:spcAft>
              <a:buNone/>
            </a:pPr>
            <a:r>
              <a:t/>
            </a:r>
            <a:endParaRPr sz="10000">
              <a:latin typeface="Century Gothic"/>
              <a:ea typeface="Century Gothic"/>
              <a:cs typeface="Century Gothic"/>
              <a:sym typeface="Century Gothic"/>
            </a:endParaRPr>
          </a:p>
        </p:txBody>
      </p:sp>
      <p:sp>
        <p:nvSpPr>
          <p:cNvPr id="138" name="Google Shape;138;p20"/>
          <p:cNvSpPr txBox="1"/>
          <p:nvPr/>
        </p:nvSpPr>
        <p:spPr>
          <a:xfrm rot="253">
            <a:off x="3419875" y="2133875"/>
            <a:ext cx="4073700" cy="31527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200">
                <a:latin typeface="Julius Sans One"/>
                <a:ea typeface="Julius Sans One"/>
                <a:cs typeface="Julius Sans One"/>
                <a:sym typeface="Julius Sans One"/>
              </a:rPr>
              <a:t>¿Por qué está leyendo en</a:t>
            </a:r>
            <a:endParaRPr sz="2200">
              <a:latin typeface="Julius Sans One"/>
              <a:ea typeface="Julius Sans One"/>
              <a:cs typeface="Julius Sans One"/>
              <a:sym typeface="Julius Sans One"/>
            </a:endParaRPr>
          </a:p>
          <a:p>
            <a:pPr indent="0" lvl="0" marL="0" rtl="0" algn="ctr">
              <a:spcBef>
                <a:spcPts val="0"/>
              </a:spcBef>
              <a:spcAft>
                <a:spcPts val="0"/>
              </a:spcAft>
              <a:buNone/>
            </a:pPr>
            <a:r>
              <a:rPr lang="en" sz="2200">
                <a:latin typeface="Julius Sans One"/>
                <a:ea typeface="Julius Sans One"/>
                <a:cs typeface="Julius Sans One"/>
                <a:sym typeface="Julius Sans One"/>
              </a:rPr>
              <a:t>Inicio ¿Importante?</a:t>
            </a:r>
            <a:endParaRPr sz="2200">
              <a:latin typeface="Julius Sans One"/>
              <a:ea typeface="Julius Sans One"/>
              <a:cs typeface="Julius Sans One"/>
              <a:sym typeface="Julius Sans One"/>
            </a:endParaRPr>
          </a:p>
          <a:p>
            <a:pPr indent="0" lvl="0" marL="0" rtl="0" algn="ctr">
              <a:spcBef>
                <a:spcPts val="0"/>
              </a:spcBef>
              <a:spcAft>
                <a:spcPts val="0"/>
              </a:spcAft>
              <a:buNone/>
            </a:pPr>
            <a:r>
              <a:t/>
            </a:r>
            <a:endParaRPr b="1" sz="6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sz="1200">
                <a:latin typeface="Century Gothic"/>
                <a:ea typeface="Century Gothic"/>
                <a:cs typeface="Century Gothic"/>
                <a:sym typeface="Century Gothic"/>
              </a:rPr>
              <a:t>Cuando un estudiante lee 20 minutos al día en casa, ese estudiante lee 1.800.000 palabras al año.</a:t>
            </a:r>
            <a:endParaRPr sz="12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2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sz="1200">
                <a:latin typeface="Century Gothic"/>
                <a:ea typeface="Century Gothic"/>
                <a:cs typeface="Century Gothic"/>
                <a:sym typeface="Century Gothic"/>
              </a:rPr>
              <a:t>Un estudiante que lee un minuto o menos cada día solo encuentra 8,000 palabras por año.</a:t>
            </a:r>
            <a:endParaRPr sz="12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2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sz="1200">
                <a:latin typeface="Century Gothic"/>
                <a:ea typeface="Century Gothic"/>
                <a:cs typeface="Century Gothic"/>
                <a:sym typeface="Century Gothic"/>
              </a:rPr>
              <a:t>Los estudiantes que leen 20 minutos al día en casa también se desempeñan un 90 % mejor en todas las evaluaciones de las áreas de contenido que sus compañeros de clase que no leen. ¡Leer tanto y tan bien como puedas es la clave para tu éxito en la escuela y más allá!</a:t>
            </a:r>
            <a:endParaRPr sz="1200">
              <a:latin typeface="Century Gothic"/>
              <a:ea typeface="Century Gothic"/>
              <a:cs typeface="Century Gothic"/>
              <a:sym typeface="Century Gothic"/>
            </a:endParaRPr>
          </a:p>
          <a:p>
            <a:pPr indent="0" lvl="0" marL="0" rtl="0" algn="l">
              <a:spcBef>
                <a:spcPts val="0"/>
              </a:spcBef>
              <a:spcAft>
                <a:spcPts val="0"/>
              </a:spcAft>
              <a:buNone/>
            </a:pPr>
            <a:r>
              <a:t/>
            </a:r>
            <a:endParaRPr sz="1200">
              <a:latin typeface="Century Gothic"/>
              <a:ea typeface="Century Gothic"/>
              <a:cs typeface="Century Gothic"/>
              <a:sym typeface="Century Gothic"/>
            </a:endParaRPr>
          </a:p>
          <a:p>
            <a:pPr indent="0" lvl="0" marL="0" rtl="0" algn="l">
              <a:spcBef>
                <a:spcPts val="0"/>
              </a:spcBef>
              <a:spcAft>
                <a:spcPts val="0"/>
              </a:spcAft>
              <a:buNone/>
            </a:pPr>
            <a:r>
              <a:t/>
            </a:r>
            <a:endParaRPr sz="1200">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9" name="Google Shape;139;p20"/>
          <p:cNvSpPr txBox="1"/>
          <p:nvPr/>
        </p:nvSpPr>
        <p:spPr>
          <a:xfrm>
            <a:off x="354225" y="2133600"/>
            <a:ext cx="2948400" cy="31530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Julius Sans One"/>
                <a:ea typeface="Julius Sans One"/>
                <a:cs typeface="Julius Sans One"/>
                <a:sym typeface="Julius Sans One"/>
              </a:rPr>
              <a:t>Leyendo en casa</a:t>
            </a:r>
            <a:endParaRPr sz="600">
              <a:latin typeface="Julius Sans One"/>
              <a:ea typeface="Julius Sans One"/>
              <a:cs typeface="Julius Sans One"/>
              <a:sym typeface="Julius Sans One"/>
            </a:endParaRPr>
          </a:p>
          <a:p>
            <a:pPr indent="0" lvl="0" marL="0" rtl="0" algn="l">
              <a:spcBef>
                <a:spcPts val="0"/>
              </a:spcBef>
              <a:spcAft>
                <a:spcPts val="0"/>
              </a:spcAft>
              <a:buNone/>
            </a:pPr>
            <a:r>
              <a:rPr b="1" lang="en" sz="1200">
                <a:latin typeface="Century Gothic"/>
                <a:ea typeface="Century Gothic"/>
                <a:cs typeface="Century Gothic"/>
                <a:sym typeface="Century Gothic"/>
              </a:rPr>
              <a:t>Apoyar la lectura en familia:</a:t>
            </a:r>
            <a:endParaRPr b="1" sz="1200">
              <a:latin typeface="Century Gothic"/>
              <a:ea typeface="Century Gothic"/>
              <a:cs typeface="Century Gothic"/>
              <a:sym typeface="Century Gothic"/>
            </a:endParaRPr>
          </a:p>
          <a:p>
            <a:pPr indent="-304800" lvl="0" marL="457200" rtl="0" algn="l">
              <a:spcBef>
                <a:spcPts val="0"/>
              </a:spcBef>
              <a:spcAft>
                <a:spcPts val="0"/>
              </a:spcAft>
              <a:buSzPts val="1200"/>
              <a:buFont typeface="Century Gothic"/>
              <a:buAutoNum type="arabicPeriod"/>
            </a:pPr>
            <a:r>
              <a:rPr lang="en" sz="1200">
                <a:latin typeface="Century Gothic"/>
                <a:ea typeface="Century Gothic"/>
                <a:cs typeface="Century Gothic"/>
                <a:sym typeface="Century Gothic"/>
              </a:rPr>
              <a:t>Acuerde apagar los dispositivos electrónicos para dejar todo y leer durante al menos 20 minutos por noche.</a:t>
            </a:r>
            <a:endParaRPr sz="1200">
              <a:latin typeface="Century Gothic"/>
              <a:ea typeface="Century Gothic"/>
              <a:cs typeface="Century Gothic"/>
              <a:sym typeface="Century Gothic"/>
            </a:endParaRPr>
          </a:p>
          <a:p>
            <a:pPr indent="-304800" lvl="0" marL="457200" rtl="0" algn="l">
              <a:spcBef>
                <a:spcPts val="0"/>
              </a:spcBef>
              <a:spcAft>
                <a:spcPts val="0"/>
              </a:spcAft>
              <a:buSzPts val="1200"/>
              <a:buFont typeface="Century Gothic"/>
              <a:buAutoNum type="arabicPeriod"/>
            </a:pPr>
            <a:r>
              <a:rPr lang="en" sz="1200">
                <a:latin typeface="Century Gothic"/>
                <a:ea typeface="Century Gothic"/>
                <a:cs typeface="Century Gothic"/>
                <a:sym typeface="Century Gothic"/>
              </a:rPr>
              <a:t>Leer juntos. Hablar de libros en familia. Escuche libros en el automóvil (¡los audiolibros son increíbles!). Leer libros a la hora de acostarse.</a:t>
            </a:r>
            <a:endParaRPr sz="1200">
              <a:latin typeface="Century Gothic"/>
              <a:ea typeface="Century Gothic"/>
              <a:cs typeface="Century Gothic"/>
              <a:sym typeface="Century Gothic"/>
            </a:endParaRPr>
          </a:p>
          <a:p>
            <a:pPr indent="-304800" lvl="0" marL="457200" rtl="0" algn="l">
              <a:spcBef>
                <a:spcPts val="0"/>
              </a:spcBef>
              <a:spcAft>
                <a:spcPts val="0"/>
              </a:spcAft>
              <a:buSzPts val="1200"/>
              <a:buFont typeface="Century Gothic"/>
              <a:buAutoNum type="arabicPeriod"/>
            </a:pPr>
            <a:r>
              <a:rPr lang="en" sz="1200">
                <a:latin typeface="Century Gothic"/>
                <a:ea typeface="Century Gothic"/>
                <a:cs typeface="Century Gothic"/>
                <a:sym typeface="Century Gothic"/>
              </a:rPr>
              <a:t>Date cuenta de que te volverás más inteligente dedicando tiempo de lectura en casa: ¡ten una mentalidad de crecimiento!</a:t>
            </a:r>
            <a:endParaRPr sz="1200">
              <a:latin typeface="Century Gothic"/>
              <a:ea typeface="Century Gothic"/>
              <a:cs typeface="Century Gothic"/>
              <a:sym typeface="Century Gothic"/>
            </a:endParaRPr>
          </a:p>
          <a:p>
            <a:pPr indent="-304800" lvl="0" marL="457200" rtl="0" algn="l">
              <a:spcBef>
                <a:spcPts val="0"/>
              </a:spcBef>
              <a:spcAft>
                <a:spcPts val="0"/>
              </a:spcAft>
              <a:buSzPts val="1200"/>
              <a:buFont typeface="Century Gothic"/>
              <a:buAutoNum type="arabicPeriod"/>
            </a:pPr>
            <a:r>
              <a:t/>
            </a:r>
            <a:endParaRPr b="1" sz="1200">
              <a:latin typeface="Century Gothic"/>
              <a:ea typeface="Century Gothic"/>
              <a:cs typeface="Century Gothic"/>
              <a:sym typeface="Century Gothic"/>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0" name="Google Shape;140;p20"/>
          <p:cNvSpPr txBox="1"/>
          <p:nvPr/>
        </p:nvSpPr>
        <p:spPr>
          <a:xfrm>
            <a:off x="194875" y="6185925"/>
            <a:ext cx="7420500" cy="37773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latin typeface="Century Gothic"/>
                <a:ea typeface="Century Gothic"/>
                <a:cs typeface="Century Gothic"/>
                <a:sym typeface="Century Gothic"/>
              </a:rPr>
              <a:t>He leído y comprendo la política de calificaciones y el plan de estudios de ELA 6.</a:t>
            </a:r>
            <a:endParaRPr>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t/>
            </a:r>
            <a:endParaRPr sz="600">
              <a:latin typeface="Century Gothic"/>
              <a:ea typeface="Century Gothic"/>
              <a:cs typeface="Century Gothic"/>
              <a:sym typeface="Century Gothic"/>
            </a:endParaRPr>
          </a:p>
          <a:p>
            <a:pPr indent="0" lvl="0" marL="0" rtl="0" algn="l">
              <a:spcBef>
                <a:spcPts val="0"/>
              </a:spcBef>
              <a:spcAft>
                <a:spcPts val="0"/>
              </a:spcAft>
              <a:buNone/>
            </a:pPr>
            <a:r>
              <a:rPr lang="en" sz="1200">
                <a:latin typeface="Century Gothic"/>
                <a:ea typeface="Century Gothic"/>
                <a:cs typeface="Century Gothic"/>
                <a:sym typeface="Century Gothic"/>
              </a:rPr>
              <a:t>Por favor escriba el nombre de su hijo</a:t>
            </a:r>
            <a:endParaRPr sz="1200">
              <a:latin typeface="Century Gothic"/>
              <a:ea typeface="Century Gothic"/>
              <a:cs typeface="Century Gothic"/>
              <a:sym typeface="Century Gothic"/>
            </a:endParaRPr>
          </a:p>
          <a:p>
            <a:pPr indent="0" lvl="0" marL="0" rtl="0" algn="l">
              <a:spcBef>
                <a:spcPts val="0"/>
              </a:spcBef>
              <a:spcAft>
                <a:spcPts val="0"/>
              </a:spcAft>
              <a:buNone/>
            </a:pPr>
            <a:r>
              <a:t/>
            </a:r>
            <a:endParaRPr sz="1200">
              <a:latin typeface="Century Gothic"/>
              <a:ea typeface="Century Gothic"/>
              <a:cs typeface="Century Gothic"/>
              <a:sym typeface="Century Gothic"/>
            </a:endParaRPr>
          </a:p>
          <a:p>
            <a:pPr indent="0" lvl="0" marL="0" rtl="0" algn="l">
              <a:spcBef>
                <a:spcPts val="0"/>
              </a:spcBef>
              <a:spcAft>
                <a:spcPts val="0"/>
              </a:spcAft>
              <a:buNone/>
            </a:pPr>
            <a:r>
              <a:t/>
            </a:r>
            <a:endParaRPr>
              <a:solidFill>
                <a:srgbClr val="000000"/>
              </a:solidFill>
              <a:latin typeface="Century Gothic"/>
              <a:ea typeface="Century Gothic"/>
              <a:cs typeface="Century Gothic"/>
              <a:sym typeface="Century Gothic"/>
            </a:endParaRPr>
          </a:p>
          <a:p>
            <a:pPr indent="0" lvl="0" marL="0" rtl="0" algn="l">
              <a:spcBef>
                <a:spcPts val="0"/>
              </a:spcBef>
              <a:spcAft>
                <a:spcPts val="0"/>
              </a:spcAft>
              <a:buClr>
                <a:srgbClr val="000000"/>
              </a:buClr>
              <a:buSzPts val="1100"/>
              <a:buFont typeface="Arial"/>
              <a:buNone/>
            </a:pPr>
            <a:r>
              <a:t/>
            </a:r>
            <a:endParaRPr>
              <a:solidFill>
                <a:srgbClr val="000000"/>
              </a:solidFill>
              <a:latin typeface="Century Gothic"/>
              <a:ea typeface="Century Gothic"/>
              <a:cs typeface="Century Gothic"/>
              <a:sym typeface="Century Gothic"/>
            </a:endParaRPr>
          </a:p>
          <a:p>
            <a:pPr indent="0" lvl="0" marL="0" rtl="0" algn="l">
              <a:spcBef>
                <a:spcPts val="0"/>
              </a:spcBef>
              <a:spcAft>
                <a:spcPts val="0"/>
              </a:spcAft>
              <a:buClr>
                <a:srgbClr val="000000"/>
              </a:buClr>
              <a:buSzPts val="1100"/>
              <a:buFont typeface="Arial"/>
              <a:buNone/>
            </a:pPr>
            <a:r>
              <a:t/>
            </a:r>
            <a:endParaRPr>
              <a:solidFill>
                <a:srgbClr val="000000"/>
              </a:solidFill>
              <a:latin typeface="Century Gothic"/>
              <a:ea typeface="Century Gothic"/>
              <a:cs typeface="Century Gothic"/>
              <a:sym typeface="Century Gothic"/>
            </a:endParaRPr>
          </a:p>
          <a:p>
            <a:pPr indent="0" lvl="0" marL="0" rtl="0" algn="l">
              <a:spcBef>
                <a:spcPts val="0"/>
              </a:spcBef>
              <a:spcAft>
                <a:spcPts val="0"/>
              </a:spcAft>
              <a:buClr>
                <a:srgbClr val="000000"/>
              </a:buClr>
              <a:buSzPts val="1100"/>
              <a:buFont typeface="Arial"/>
              <a:buNone/>
            </a:pPr>
            <a:r>
              <a:rPr lang="en" sz="1100"/>
              <a:t>Firme (escriba o máquina) e incluya su dirección de correo electrónico, si está disponible. ¡Gracias!</a:t>
            </a:r>
            <a:endParaRPr sz="1100"/>
          </a:p>
          <a:p>
            <a:pPr indent="0" lvl="0" marL="0" rtl="0" algn="l">
              <a:spcBef>
                <a:spcPts val="0"/>
              </a:spcBef>
              <a:spcAft>
                <a:spcPts val="0"/>
              </a:spcAft>
              <a:buClr>
                <a:srgbClr val="000000"/>
              </a:buClr>
              <a:buSzPts val="1100"/>
              <a:buFont typeface="Arial"/>
              <a:buNone/>
            </a:pPr>
            <a:r>
              <a:t/>
            </a:r>
            <a:endParaRPr>
              <a:solidFill>
                <a:srgbClr val="000000"/>
              </a:solidFill>
            </a:endParaRPr>
          </a:p>
          <a:p>
            <a:pPr indent="0" lvl="0" marL="0" rtl="0" algn="l">
              <a:spcBef>
                <a:spcPts val="0"/>
              </a:spcBef>
              <a:spcAft>
                <a:spcPts val="0"/>
              </a:spcAft>
              <a:buClr>
                <a:srgbClr val="000000"/>
              </a:buClr>
              <a:buSzPts val="1100"/>
              <a:buFont typeface="Arial"/>
              <a:buNone/>
            </a:pPr>
            <a:r>
              <a:t/>
            </a:r>
            <a:endParaRPr>
              <a:solidFill>
                <a:srgbClr val="000000"/>
              </a:solidFill>
            </a:endParaRPr>
          </a:p>
          <a:p>
            <a:pPr indent="0" lvl="0" marL="0" rtl="0" algn="l">
              <a:spcBef>
                <a:spcPts val="0"/>
              </a:spcBef>
              <a:spcAft>
                <a:spcPts val="0"/>
              </a:spcAft>
              <a:buClr>
                <a:srgbClr val="000000"/>
              </a:buClr>
              <a:buSzPts val="1100"/>
              <a:buFont typeface="Arial"/>
              <a:buNone/>
            </a:pPr>
            <a:r>
              <a:rPr lang="en">
                <a:solidFill>
                  <a:srgbClr val="000000"/>
                </a:solidFill>
              </a:rPr>
              <a:t>        </a:t>
            </a:r>
            <a:endParaRPr>
              <a:solidFill>
                <a:srgbClr val="000000"/>
              </a:solidFill>
            </a:endParaRPr>
          </a:p>
          <a:p>
            <a:pPr indent="0" lvl="0" marL="0" rtl="0" algn="l">
              <a:spcBef>
                <a:spcPts val="0"/>
              </a:spcBef>
              <a:spcAft>
                <a:spcPts val="0"/>
              </a:spcAft>
              <a:buClr>
                <a:srgbClr val="000000"/>
              </a:buClr>
              <a:buSzPts val="1100"/>
              <a:buFont typeface="Arial"/>
              <a:buNone/>
            </a:pPr>
            <a:r>
              <a:rPr lang="en" sz="800"/>
              <a:t>Firma del Padre / Tutor</a:t>
            </a:r>
            <a:r>
              <a:rPr lang="en" sz="800">
                <a:solidFill>
                  <a:srgbClr val="000000"/>
                </a:solidFill>
              </a:rPr>
              <a:t>							           </a:t>
            </a:r>
            <a:r>
              <a:rPr lang="en" sz="800"/>
              <a:t>Fecha:</a:t>
            </a:r>
            <a:endParaRPr sz="800">
              <a:solidFill>
                <a:srgbClr val="000000"/>
              </a:solidFill>
            </a:endParaRPr>
          </a:p>
          <a:p>
            <a:pPr indent="0" lvl="0" marL="0" rtl="0" algn="l">
              <a:spcBef>
                <a:spcPts val="0"/>
              </a:spcBef>
              <a:spcAft>
                <a:spcPts val="0"/>
              </a:spcAft>
              <a:buClr>
                <a:srgbClr val="000000"/>
              </a:buClr>
              <a:buSzPts val="1100"/>
              <a:buFont typeface="Arial"/>
              <a:buNone/>
            </a:pPr>
            <a:r>
              <a:t/>
            </a:r>
            <a:endParaRPr sz="800">
              <a:solidFill>
                <a:srgbClr val="000000"/>
              </a:solidFill>
            </a:endParaRPr>
          </a:p>
          <a:p>
            <a:pPr indent="0" lvl="0" marL="0" rtl="0" algn="l">
              <a:spcBef>
                <a:spcPts val="0"/>
              </a:spcBef>
              <a:spcAft>
                <a:spcPts val="0"/>
              </a:spcAft>
              <a:buClr>
                <a:srgbClr val="000000"/>
              </a:buClr>
              <a:buSzPts val="1100"/>
              <a:buFont typeface="Arial"/>
              <a:buNone/>
            </a:pPr>
            <a:r>
              <a:t/>
            </a:r>
            <a:endParaRPr sz="800">
              <a:solidFill>
                <a:srgbClr val="000000"/>
              </a:solidFill>
            </a:endParaRPr>
          </a:p>
          <a:p>
            <a:pPr indent="0" lvl="0" marL="0" rtl="0" algn="l">
              <a:spcBef>
                <a:spcPts val="0"/>
              </a:spcBef>
              <a:spcAft>
                <a:spcPts val="0"/>
              </a:spcAft>
              <a:buClr>
                <a:srgbClr val="000000"/>
              </a:buClr>
              <a:buSzPts val="1100"/>
              <a:buFont typeface="Arial"/>
              <a:buNone/>
            </a:pPr>
            <a:r>
              <a:t/>
            </a:r>
            <a:endParaRPr sz="800"/>
          </a:p>
          <a:p>
            <a:pPr indent="0" lvl="0" marL="0" rtl="0" algn="l">
              <a:spcBef>
                <a:spcPts val="0"/>
              </a:spcBef>
              <a:spcAft>
                <a:spcPts val="0"/>
              </a:spcAft>
              <a:buClr>
                <a:srgbClr val="000000"/>
              </a:buClr>
              <a:buSzPts val="1100"/>
              <a:buFont typeface="Arial"/>
              <a:buNone/>
            </a:pPr>
            <a:r>
              <a:t/>
            </a:r>
            <a:endParaRPr sz="800"/>
          </a:p>
          <a:p>
            <a:pPr indent="0" lvl="0" marL="0" rtl="0" algn="l">
              <a:spcBef>
                <a:spcPts val="0"/>
              </a:spcBef>
              <a:spcAft>
                <a:spcPts val="0"/>
              </a:spcAft>
              <a:buClr>
                <a:srgbClr val="000000"/>
              </a:buClr>
              <a:buSzPts val="1100"/>
              <a:buFont typeface="Arial"/>
              <a:buNone/>
            </a:pPr>
            <a:r>
              <a:t/>
            </a:r>
            <a:endParaRPr sz="800"/>
          </a:p>
          <a:p>
            <a:pPr indent="0" lvl="0" marL="0" rtl="0" algn="l">
              <a:spcBef>
                <a:spcPts val="0"/>
              </a:spcBef>
              <a:spcAft>
                <a:spcPts val="0"/>
              </a:spcAft>
              <a:buClr>
                <a:srgbClr val="000000"/>
              </a:buClr>
              <a:buSzPts val="1100"/>
              <a:buFont typeface="Arial"/>
              <a:buNone/>
            </a:pPr>
            <a:r>
              <a:rPr lang="en" sz="800"/>
              <a:t>Correo Electronico</a:t>
            </a:r>
            <a:endParaRPr sz="800"/>
          </a:p>
          <a:p>
            <a:pPr indent="0" lvl="0" marL="0" rtl="0" algn="l">
              <a:spcBef>
                <a:spcPts val="0"/>
              </a:spcBef>
              <a:spcAft>
                <a:spcPts val="0"/>
              </a:spcAft>
              <a:buClr>
                <a:srgbClr val="000000"/>
              </a:buClr>
              <a:buSzPts val="1100"/>
              <a:buFont typeface="Arial"/>
              <a:buNone/>
            </a:pPr>
            <a:r>
              <a:t/>
            </a:r>
            <a:endParaRPr>
              <a:solidFill>
                <a:srgbClr val="000000"/>
              </a:solidFill>
            </a:endParaRPr>
          </a:p>
          <a:p>
            <a:pPr indent="0" lvl="0" marL="0" rtl="0" algn="l">
              <a:spcBef>
                <a:spcPts val="0"/>
              </a:spcBef>
              <a:spcAft>
                <a:spcPts val="0"/>
              </a:spcAft>
              <a:buClr>
                <a:srgbClr val="000000"/>
              </a:buClr>
              <a:buSzPts val="1100"/>
              <a:buFont typeface="Arial"/>
              <a:buNone/>
            </a:pPr>
            <a:r>
              <a:rPr lang="en" sz="800">
                <a:solidFill>
                  <a:srgbClr val="000000"/>
                </a:solidFill>
              </a:rPr>
              <a:t>Email Address (if available)</a:t>
            </a:r>
            <a:endParaRPr sz="800">
              <a:solidFill>
                <a:srgbClr val="000000"/>
              </a:solidFill>
            </a:endParaRPr>
          </a:p>
          <a:p>
            <a:pPr indent="0" lvl="0" marL="0" rtl="0" algn="l">
              <a:spcBef>
                <a:spcPts val="0"/>
              </a:spcBef>
              <a:spcAft>
                <a:spcPts val="0"/>
              </a:spcAft>
              <a:buClr>
                <a:srgbClr val="000000"/>
              </a:buClr>
              <a:buSzPts val="1100"/>
              <a:buFont typeface="Arial"/>
              <a:buNone/>
            </a:pPr>
            <a:r>
              <a:t/>
            </a:r>
            <a:endParaRPr sz="800">
              <a:solidFill>
                <a:srgbClr val="000000"/>
              </a:solidFill>
            </a:endParaRPr>
          </a:p>
          <a:p>
            <a:pPr indent="0" lvl="0" marL="0" rtl="0" algn="l">
              <a:spcBef>
                <a:spcPts val="0"/>
              </a:spcBef>
              <a:spcAft>
                <a:spcPts val="0"/>
              </a:spcAft>
              <a:buClr>
                <a:srgbClr val="000000"/>
              </a:buClr>
              <a:buSzPts val="1100"/>
              <a:buFont typeface="Arial"/>
              <a:buNone/>
            </a:pPr>
            <a:r>
              <a:t/>
            </a:r>
            <a:endParaRPr sz="800">
              <a:solidFill>
                <a:srgbClr val="000000"/>
              </a:solidFill>
            </a:endParaRPr>
          </a:p>
          <a:p>
            <a:pPr indent="0" lvl="0" marL="0" rtl="0" algn="l">
              <a:spcBef>
                <a:spcPts val="0"/>
              </a:spcBef>
              <a:spcAft>
                <a:spcPts val="0"/>
              </a:spcAft>
              <a:buClr>
                <a:srgbClr val="000000"/>
              </a:buClr>
              <a:buSzPts val="1100"/>
              <a:buFont typeface="Arial"/>
              <a:buNone/>
            </a:pPr>
            <a:r>
              <a:rPr lang="en" sz="800">
                <a:solidFill>
                  <a:srgbClr val="000000"/>
                </a:solidFill>
              </a:rPr>
              <a:t>  </a:t>
            </a:r>
            <a:r>
              <a:rPr lang="en" sz="800"/>
              <a:t>Firma del Alumno</a:t>
            </a:r>
            <a:r>
              <a:rPr lang="en" sz="800">
                <a:solidFill>
                  <a:srgbClr val="000000"/>
                </a:solidFill>
              </a:rPr>
              <a:t>								</a:t>
            </a:r>
            <a:r>
              <a:rPr lang="en" sz="800"/>
              <a:t>         Fecha:</a:t>
            </a:r>
            <a:endParaRPr sz="800"/>
          </a:p>
          <a:p>
            <a:pPr indent="0" lvl="0" marL="0" rtl="0" algn="l">
              <a:spcBef>
                <a:spcPts val="0"/>
              </a:spcBef>
              <a:spcAft>
                <a:spcPts val="0"/>
              </a:spcAft>
              <a:buNone/>
            </a:pPr>
            <a:r>
              <a:t/>
            </a:r>
            <a:endParaRPr>
              <a:latin typeface="Chelsea Market"/>
              <a:ea typeface="Chelsea Market"/>
              <a:cs typeface="Chelsea Market"/>
              <a:sym typeface="Chelsea Market"/>
            </a:endParaRPr>
          </a:p>
        </p:txBody>
      </p:sp>
      <p:sp>
        <p:nvSpPr>
          <p:cNvPr id="141" name="Google Shape;141;p20"/>
          <p:cNvSpPr txBox="1"/>
          <p:nvPr/>
        </p:nvSpPr>
        <p:spPr>
          <a:xfrm>
            <a:off x="301750" y="6923525"/>
            <a:ext cx="4811400" cy="5196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0"/>
          <p:cNvSpPr txBox="1"/>
          <p:nvPr/>
        </p:nvSpPr>
        <p:spPr>
          <a:xfrm>
            <a:off x="301750" y="7819475"/>
            <a:ext cx="4107300" cy="5196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0"/>
          <p:cNvSpPr txBox="1"/>
          <p:nvPr/>
        </p:nvSpPr>
        <p:spPr>
          <a:xfrm>
            <a:off x="4527800" y="7819475"/>
            <a:ext cx="2780700" cy="5196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0"/>
          <p:cNvSpPr txBox="1"/>
          <p:nvPr/>
        </p:nvSpPr>
        <p:spPr>
          <a:xfrm>
            <a:off x="301750" y="8543975"/>
            <a:ext cx="4811400" cy="440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0"/>
          <p:cNvSpPr txBox="1"/>
          <p:nvPr/>
        </p:nvSpPr>
        <p:spPr>
          <a:xfrm>
            <a:off x="301750" y="9284350"/>
            <a:ext cx="4107300" cy="440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0"/>
          <p:cNvSpPr txBox="1"/>
          <p:nvPr/>
        </p:nvSpPr>
        <p:spPr>
          <a:xfrm>
            <a:off x="4527800" y="9284350"/>
            <a:ext cx="2780700" cy="4401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0"/>
          <p:cNvSpPr txBox="1"/>
          <p:nvPr/>
        </p:nvSpPr>
        <p:spPr>
          <a:xfrm>
            <a:off x="18925" y="5351525"/>
            <a:ext cx="7772400" cy="787800"/>
          </a:xfrm>
          <a:prstGeom prst="rect">
            <a:avLst/>
          </a:prstGeom>
          <a:solidFill>
            <a:srgbClr val="666666"/>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750">
                <a:solidFill>
                  <a:srgbClr val="FFFFFF"/>
                </a:solidFill>
                <a:latin typeface="Julius Sans One"/>
                <a:ea typeface="Julius Sans One"/>
                <a:cs typeface="Julius Sans One"/>
                <a:sym typeface="Julius Sans One"/>
              </a:rPr>
              <a:t>“Si encuentras un libro que realmente quieres leer pero aún no se ha escrito, entonces debes escribirlo”. - Toni Morrison</a:t>
            </a:r>
            <a:endParaRPr sz="1700">
              <a:solidFill>
                <a:srgbClr val="FFFFFF"/>
              </a:solidFill>
              <a:latin typeface="Julius Sans One"/>
              <a:ea typeface="Julius Sans One"/>
              <a:cs typeface="Julius Sans One"/>
              <a:sym typeface="Julius Sans On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